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docx" ContentType="application/vnd.openxmlformats-officedocument.wordprocessingml.document"/>
  <Default Extension="bin" ContentType="application/vnd.openxmlformats-officedocument.oleObjec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0"/>
  </p:notesMasterIdLst>
  <p:handoutMasterIdLst>
    <p:handoutMasterId r:id="rId51"/>
  </p:handoutMasterIdLst>
  <p:sldIdLst>
    <p:sldId id="731" r:id="rId4"/>
    <p:sldId id="258" r:id="rId5"/>
    <p:sldId id="732" r:id="rId6"/>
    <p:sldId id="733" r:id="rId7"/>
    <p:sldId id="734" r:id="rId8"/>
    <p:sldId id="257" r:id="rId9"/>
    <p:sldId id="280" r:id="rId10"/>
    <p:sldId id="771" r:id="rId11"/>
    <p:sldId id="772" r:id="rId12"/>
    <p:sldId id="773" r:id="rId13"/>
    <p:sldId id="366" r:id="rId14"/>
    <p:sldId id="693" r:id="rId15"/>
    <p:sldId id="370" r:id="rId16"/>
    <p:sldId id="371" r:id="rId17"/>
    <p:sldId id="774" r:id="rId18"/>
    <p:sldId id="775" r:id="rId19"/>
    <p:sldId id="776" r:id="rId20"/>
    <p:sldId id="777" r:id="rId21"/>
    <p:sldId id="778" r:id="rId22"/>
    <p:sldId id="779" r:id="rId23"/>
    <p:sldId id="780" r:id="rId24"/>
    <p:sldId id="781" r:id="rId25"/>
    <p:sldId id="782" r:id="rId26"/>
    <p:sldId id="783" r:id="rId27"/>
    <p:sldId id="784" r:id="rId28"/>
    <p:sldId id="785" r:id="rId29"/>
    <p:sldId id="786" r:id="rId30"/>
    <p:sldId id="787" r:id="rId31"/>
    <p:sldId id="788" r:id="rId32"/>
    <p:sldId id="789" r:id="rId33"/>
    <p:sldId id="790" r:id="rId34"/>
    <p:sldId id="791" r:id="rId35"/>
    <p:sldId id="792" r:id="rId36"/>
    <p:sldId id="793" r:id="rId37"/>
    <p:sldId id="794" r:id="rId38"/>
    <p:sldId id="795" r:id="rId39"/>
    <p:sldId id="796" r:id="rId40"/>
    <p:sldId id="797" r:id="rId41"/>
    <p:sldId id="798" r:id="rId42"/>
    <p:sldId id="799" r:id="rId43"/>
    <p:sldId id="800" r:id="rId44"/>
    <p:sldId id="402" r:id="rId45"/>
    <p:sldId id="459" r:id="rId46"/>
    <p:sldId id="729" r:id="rId47"/>
    <p:sldId id="736" r:id="rId48"/>
    <p:sldId id="268" r:id="rId49"/>
  </p:sldIdLst>
  <p:sldSz cx="12198350" cy="6859270"/>
  <p:notesSz cx="6858000" cy="9144000"/>
  <p:defaultTex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835"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9270" algn="l" defTabSz="1219200" rtl="0" eaLnBrk="1" latinLnBrk="0" hangingPunct="1">
      <a:defRPr sz="2400" kern="1200">
        <a:solidFill>
          <a:schemeClr val="tx1"/>
        </a:solidFill>
        <a:latin typeface="+mn-lt"/>
        <a:ea typeface="+mn-ea"/>
        <a:cs typeface="+mn-cs"/>
      </a:defRPr>
    </a:lvl6pPr>
    <a:lvl7pPr marL="3658870" algn="l" defTabSz="1219200" rtl="0" eaLnBrk="1" latinLnBrk="0" hangingPunct="1">
      <a:defRPr sz="2400" kern="1200">
        <a:solidFill>
          <a:schemeClr val="tx1"/>
        </a:solidFill>
        <a:latin typeface="+mn-lt"/>
        <a:ea typeface="+mn-ea"/>
        <a:cs typeface="+mn-cs"/>
      </a:defRPr>
    </a:lvl7pPr>
    <a:lvl8pPr marL="4268470" algn="l" defTabSz="1219200" rtl="0" eaLnBrk="1" latinLnBrk="0" hangingPunct="1">
      <a:defRPr sz="2400" kern="1200">
        <a:solidFill>
          <a:schemeClr val="tx1"/>
        </a:solidFill>
        <a:latin typeface="+mn-lt"/>
        <a:ea typeface="+mn-ea"/>
        <a:cs typeface="+mn-cs"/>
      </a:defRPr>
    </a:lvl8pPr>
    <a:lvl9pPr marL="4878705" algn="l" defTabSz="121920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orient="horz" pos="2928" userDrawn="1">
          <p15:clr>
            <a:srgbClr val="A4A3A4"/>
          </p15:clr>
        </p15:guide>
        <p15:guide id="3" pos="866" userDrawn="1">
          <p15:clr>
            <a:srgbClr val="A4A3A4"/>
          </p15:clr>
        </p15:guide>
        <p15:guide id="4" pos="373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56D8D"/>
    <a:srgbClr val="3E5CCC"/>
    <a:srgbClr val="92D050"/>
    <a:srgbClr val="3A4187"/>
    <a:srgbClr val="8C9EE0"/>
    <a:srgbClr val="28A7E1"/>
    <a:srgbClr val="1A8ABC"/>
    <a:srgbClr val="A4B3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6" autoAdjust="0"/>
    <p:restoredTop sz="95681" autoAdjust="0"/>
  </p:normalViewPr>
  <p:slideViewPr>
    <p:cSldViewPr showGuides="1">
      <p:cViewPr varScale="1">
        <p:scale>
          <a:sx n="95" d="100"/>
          <a:sy n="95" d="100"/>
        </p:scale>
        <p:origin x="120" y="68"/>
      </p:cViewPr>
      <p:guideLst>
        <p:guide orient="horz" pos="2160"/>
        <p:guide orient="horz" pos="2928"/>
        <p:guide pos="866"/>
        <p:guide pos="373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3" d="100"/>
          <a:sy n="73" d="100"/>
        </p:scale>
        <p:origin x="2852" y="36"/>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4" Type="http://schemas.openxmlformats.org/officeDocument/2006/relationships/tableStyles" Target="tableStyles.xml"/><Relationship Id="rId53" Type="http://schemas.openxmlformats.org/officeDocument/2006/relationships/viewProps" Target="viewProps.xml"/><Relationship Id="rId52" Type="http://schemas.openxmlformats.org/officeDocument/2006/relationships/presProps" Target="presProps.xml"/><Relationship Id="rId51" Type="http://schemas.openxmlformats.org/officeDocument/2006/relationships/handoutMaster" Target="handoutMasters/handoutMaster1.xml"/><Relationship Id="rId50" Type="http://schemas.openxmlformats.org/officeDocument/2006/relationships/notesMaster" Target="notesMasters/notesMaster1.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73648A5-1AAC-44C2-A860-4F80AF8A9A26}"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D4BE859-46AC-4E08-A9B0-A4992BE5FD0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BF97D0-0773-4E69-AF7F-C79F2523E17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C1F428-825D-447D-9C0B-75CC2874064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876" y="2841225"/>
            <a:ext cx="10368598" cy="1960487"/>
          </a:xfrm>
          <a:prstGeom prst="rect">
            <a:avLst/>
          </a:prstGeom>
        </p:spPr>
        <p:txBody>
          <a:bodyPr/>
          <a:lstStyle/>
          <a:p>
            <a:r>
              <a:rPr lang="en-US" dirty="0"/>
              <a:t>Click to edit Master title style</a:t>
            </a:r>
            <a:endParaRPr lang="en-US" dirty="0"/>
          </a:p>
        </p:txBody>
      </p:sp>
      <p:sp>
        <p:nvSpPr>
          <p:cNvPr id="3" name="Subtitle 2"/>
          <p:cNvSpPr>
            <a:spLocks noGrp="1"/>
          </p:cNvSpPr>
          <p:nvPr>
            <p:ph type="subTitle" idx="1"/>
          </p:nvPr>
        </p:nvSpPr>
        <p:spPr>
          <a:xfrm>
            <a:off x="1829753" y="5182800"/>
            <a:ext cx="8538845" cy="2337341"/>
          </a:xfrm>
          <a:prstGeom prst="rect">
            <a:avLst/>
          </a:prstGeo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835" indent="0" algn="ctr">
              <a:buNone/>
              <a:defRPr>
                <a:solidFill>
                  <a:schemeClr val="tx1">
                    <a:tint val="75000"/>
                  </a:schemeClr>
                </a:solidFill>
              </a:defRPr>
            </a:lvl3pPr>
            <a:lvl4pPr marL="1829435" indent="0" algn="ctr">
              <a:buNone/>
              <a:defRPr>
                <a:solidFill>
                  <a:schemeClr val="tx1">
                    <a:tint val="75000"/>
                  </a:schemeClr>
                </a:solidFill>
              </a:defRPr>
            </a:lvl4pPr>
            <a:lvl5pPr marL="2439035" indent="0" algn="ctr">
              <a:buNone/>
              <a:defRPr>
                <a:solidFill>
                  <a:schemeClr val="tx1">
                    <a:tint val="75000"/>
                  </a:schemeClr>
                </a:solidFill>
              </a:defRPr>
            </a:lvl5pPr>
            <a:lvl6pPr marL="3049270" indent="0" algn="ctr">
              <a:buNone/>
              <a:defRPr>
                <a:solidFill>
                  <a:schemeClr val="tx1">
                    <a:tint val="75000"/>
                  </a:schemeClr>
                </a:solidFill>
              </a:defRPr>
            </a:lvl6pPr>
            <a:lvl7pPr marL="3658870" indent="0" algn="ctr">
              <a:buNone/>
              <a:defRPr>
                <a:solidFill>
                  <a:schemeClr val="tx1">
                    <a:tint val="75000"/>
                  </a:schemeClr>
                </a:solidFill>
              </a:defRPr>
            </a:lvl7pPr>
            <a:lvl8pPr marL="4268470" indent="0" algn="ctr">
              <a:buNone/>
              <a:defRPr>
                <a:solidFill>
                  <a:schemeClr val="tx1">
                    <a:tint val="75000"/>
                  </a:schemeClr>
                </a:solidFill>
              </a:defRPr>
            </a:lvl8pPr>
            <a:lvl9pPr marL="4878705"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p>
            <a:r>
              <a:rPr lang="en-US"/>
              <a:t>Click to edit Master title style</a:t>
            </a:r>
            <a:endParaRPr lang="en-US"/>
          </a:p>
        </p:txBody>
      </p:sp>
      <p:sp>
        <p:nvSpPr>
          <p:cNvPr id="3" name="Vertical Text Placeholder 2"/>
          <p:cNvSpPr>
            <a:spLocks noGrp="1"/>
          </p:cNvSpPr>
          <p:nvPr>
            <p:ph type="body" orient="vert" idx="1"/>
          </p:nvPr>
        </p:nvSpPr>
        <p:spPr>
          <a:xfrm>
            <a:off x="609918" y="2134095"/>
            <a:ext cx="10978515" cy="6036015"/>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43804" y="366269"/>
            <a:ext cx="2744629" cy="7803840"/>
          </a:xfrm>
          <a:prstGeom prst="rect">
            <a:avLst/>
          </a:prstGeo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09918" y="366269"/>
            <a:ext cx="8030580" cy="7803840"/>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876" y="2841225"/>
            <a:ext cx="10368598" cy="1960487"/>
          </a:xfrm>
          <a:prstGeom prst="rect">
            <a:avLst/>
          </a:prstGeom>
        </p:spPr>
        <p:txBody>
          <a:bodyPr/>
          <a:lstStyle/>
          <a:p>
            <a:r>
              <a:rPr lang="en-US" dirty="0"/>
              <a:t>Click to edit Master title style</a:t>
            </a:r>
            <a:endParaRPr lang="en-US" dirty="0"/>
          </a:p>
        </p:txBody>
      </p:sp>
      <p:sp>
        <p:nvSpPr>
          <p:cNvPr id="3" name="Subtitle 2"/>
          <p:cNvSpPr>
            <a:spLocks noGrp="1"/>
          </p:cNvSpPr>
          <p:nvPr>
            <p:ph type="subTitle" idx="1"/>
          </p:nvPr>
        </p:nvSpPr>
        <p:spPr>
          <a:xfrm>
            <a:off x="1829753" y="5182800"/>
            <a:ext cx="8538845" cy="2337341"/>
          </a:xfrm>
          <a:prstGeom prst="rect">
            <a:avLst/>
          </a:prstGeo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835" indent="0" algn="ctr">
              <a:buNone/>
              <a:defRPr>
                <a:solidFill>
                  <a:schemeClr val="tx1">
                    <a:tint val="75000"/>
                  </a:schemeClr>
                </a:solidFill>
              </a:defRPr>
            </a:lvl3pPr>
            <a:lvl4pPr marL="1829435" indent="0" algn="ctr">
              <a:buNone/>
              <a:defRPr>
                <a:solidFill>
                  <a:schemeClr val="tx1">
                    <a:tint val="75000"/>
                  </a:schemeClr>
                </a:solidFill>
              </a:defRPr>
            </a:lvl4pPr>
            <a:lvl5pPr marL="2439035" indent="0" algn="ctr">
              <a:buNone/>
              <a:defRPr>
                <a:solidFill>
                  <a:schemeClr val="tx1">
                    <a:tint val="75000"/>
                  </a:schemeClr>
                </a:solidFill>
              </a:defRPr>
            </a:lvl5pPr>
            <a:lvl6pPr marL="3049270" indent="0" algn="ctr">
              <a:buNone/>
              <a:defRPr>
                <a:solidFill>
                  <a:schemeClr val="tx1">
                    <a:tint val="75000"/>
                  </a:schemeClr>
                </a:solidFill>
              </a:defRPr>
            </a:lvl6pPr>
            <a:lvl7pPr marL="3658870" indent="0" algn="ctr">
              <a:buNone/>
              <a:defRPr>
                <a:solidFill>
                  <a:schemeClr val="tx1">
                    <a:tint val="75000"/>
                  </a:schemeClr>
                </a:solidFill>
              </a:defRPr>
            </a:lvl7pPr>
            <a:lvl8pPr marL="4268470" indent="0" algn="ctr">
              <a:buNone/>
              <a:defRPr>
                <a:solidFill>
                  <a:schemeClr val="tx1">
                    <a:tint val="75000"/>
                  </a:schemeClr>
                </a:solidFill>
              </a:defRPr>
            </a:lvl8pPr>
            <a:lvl9pPr marL="4878705"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一级标题">
    <p:spTree>
      <p:nvGrpSpPr>
        <p:cNvPr id="1" name=""/>
        <p:cNvGrpSpPr/>
        <p:nvPr/>
      </p:nvGrpSpPr>
      <p:grpSpPr>
        <a:xfrm>
          <a:off x="0" y="0"/>
          <a:ext cx="0" cy="0"/>
          <a:chOff x="0" y="0"/>
          <a:chExt cx="0" cy="0"/>
        </a:xfrm>
      </p:grpSpPr>
      <p:sp>
        <p:nvSpPr>
          <p:cNvPr id="2" name="Title 1"/>
          <p:cNvSpPr>
            <a:spLocks noGrp="1"/>
          </p:cNvSpPr>
          <p:nvPr>
            <p:ph type="title"/>
          </p:nvPr>
        </p:nvSpPr>
        <p:spPr>
          <a:xfrm>
            <a:off x="774700" y="352424"/>
            <a:ext cx="5334000" cy="429419"/>
          </a:xfrm>
          <a:prstGeom prst="rect">
            <a:avLst/>
          </a:prstGeom>
        </p:spPr>
        <p:txBody>
          <a:bodyPr/>
          <a:lstStyle/>
          <a:p>
            <a:r>
              <a:rPr lang="en-US" dirty="0"/>
              <a:t>Click to edit Master title style</a:t>
            </a:r>
            <a:endParaRPr lang="en-US" dirty="0"/>
          </a:p>
        </p:txBody>
      </p:sp>
      <p:sp>
        <p:nvSpPr>
          <p:cNvPr id="3" name="Content Placeholder 2"/>
          <p:cNvSpPr>
            <a:spLocks noGrp="1"/>
          </p:cNvSpPr>
          <p:nvPr>
            <p:ph idx="1"/>
          </p:nvPr>
        </p:nvSpPr>
        <p:spPr>
          <a:xfrm>
            <a:off x="609918" y="1143795"/>
            <a:ext cx="10978515" cy="5029200"/>
          </a:xfrm>
          <a:prstGeom prst="rect">
            <a:avLst/>
          </a:prstGeom>
        </p:spPr>
        <p:txBody>
          <a:bodyPr/>
          <a:lstStyle>
            <a:lvl1pPr marL="457200" indent="-457200">
              <a:lnSpc>
                <a:spcPct val="120000"/>
              </a:lnSpc>
              <a:buSzPct val="80000"/>
              <a:buFont typeface="Wingdings" panose="05000000000000000000"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两级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774700" y="362744"/>
            <a:ext cx="6581775" cy="400050"/>
          </a:xfrm>
          <a:prstGeom prst="rect">
            <a:avLst/>
          </a:prstGeom>
        </p:spPr>
        <p:txBody>
          <a:bodyPr/>
          <a:lstStyle/>
          <a:p>
            <a:r>
              <a:rPr lang="en-US" dirty="0"/>
              <a:t>Click to edit Master title style</a:t>
            </a:r>
            <a:endParaRPr lang="en-US" dirty="0"/>
          </a:p>
        </p:txBody>
      </p:sp>
      <p:sp>
        <p:nvSpPr>
          <p:cNvPr id="3" name="Content Placeholder 2"/>
          <p:cNvSpPr>
            <a:spLocks noGrp="1"/>
          </p:cNvSpPr>
          <p:nvPr>
            <p:ph idx="1"/>
          </p:nvPr>
        </p:nvSpPr>
        <p:spPr>
          <a:xfrm>
            <a:off x="609918" y="1600994"/>
            <a:ext cx="10978515" cy="4572000"/>
          </a:xfrm>
          <a:prstGeom prst="rect">
            <a:avLst/>
          </a:prstGeom>
        </p:spPr>
        <p:txBody>
          <a:bodyPr/>
          <a:lstStyle>
            <a:lvl1pPr marL="457200" indent="-457200">
              <a:lnSpc>
                <a:spcPct val="120000"/>
              </a:lnSpc>
              <a:buSzPct val="80000"/>
              <a:buFont typeface="Wingdings" panose="05000000000000000000"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
        <p:nvSpPr>
          <p:cNvPr id="7" name="Content Placeholder 2"/>
          <p:cNvSpPr>
            <a:spLocks noGrp="1"/>
          </p:cNvSpPr>
          <p:nvPr>
            <p:ph idx="13"/>
          </p:nvPr>
        </p:nvSpPr>
        <p:spPr>
          <a:xfrm>
            <a:off x="841375" y="984137"/>
            <a:ext cx="10747058" cy="464458"/>
          </a:xfrm>
          <a:prstGeom prst="rect">
            <a:avLst/>
          </a:prstGeom>
        </p:spPr>
        <p:txBody>
          <a:bodyPr/>
          <a:lstStyle>
            <a:lvl1pPr marL="0" indent="0">
              <a:lnSpc>
                <a:spcPct val="120000"/>
              </a:lnSpc>
              <a:buSzPct val="80000"/>
              <a:buFont typeface="Wingdings" panose="05000000000000000000" pitchFamily="2" charset="2"/>
              <a:buNone/>
              <a:defRPr b="0">
                <a:solidFill>
                  <a:schemeClr val="tx1">
                    <a:lumMod val="95000"/>
                    <a:lumOff val="5000"/>
                  </a:schemeClr>
                </a:solidFill>
              </a:defRPr>
            </a:lvl1pPr>
          </a:lstStyle>
          <a:p>
            <a:pPr lvl="0"/>
            <a:r>
              <a:rPr lang="en-US" dirty="0"/>
              <a:t>Click to edit Master text styles</a:t>
            </a:r>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7" name="Freeform 3"/>
          <p:cNvSpPr/>
          <p:nvPr userDrawn="1"/>
        </p:nvSpPr>
        <p:spPr>
          <a:xfrm>
            <a:off x="-73026" y="0"/>
            <a:ext cx="12271375"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
        <p:nvSpPr>
          <p:cNvPr id="10" name="TextBox 1"/>
          <p:cNvSpPr txBox="1"/>
          <p:nvPr userDrawn="1"/>
        </p:nvSpPr>
        <p:spPr>
          <a:xfrm>
            <a:off x="2172326" y="711365"/>
            <a:ext cx="1359346" cy="886482"/>
          </a:xfrm>
          <a:prstGeom prst="rect">
            <a:avLst/>
          </a:prstGeom>
          <a:noFill/>
        </p:spPr>
        <p:txBody>
          <a:bodyPr wrap="none" lIns="0" tIns="0" rIns="0" bIns="60981" rtlCol="0">
            <a:spAutoFit/>
          </a:bodyPr>
          <a:lstStyle/>
          <a:p>
            <a:pPr>
              <a:lnSpc>
                <a:spcPts val="6935"/>
              </a:lnSpc>
            </a:pPr>
            <a:r>
              <a:rPr lang="zh-CN" altLang="en-US" sz="5300" dirty="0">
                <a:solidFill>
                  <a:srgbClr val="4197DF"/>
                </a:solidFill>
                <a:latin typeface="Microsoft YaHei UI" panose="020B0503020204020204" pitchFamily="18" charset="-122"/>
                <a:cs typeface="Microsoft YaHei UI" panose="020B0503020204020204" pitchFamily="18" charset="-122"/>
              </a:rPr>
              <a:t>内容</a:t>
            </a:r>
            <a:endParaRPr lang="en-US" altLang="zh-CN" sz="5300" dirty="0">
              <a:solidFill>
                <a:srgbClr val="4197DF"/>
              </a:solidFill>
              <a:latin typeface="Microsoft YaHei UI" panose="020B0503020204020204" pitchFamily="18" charset="-122"/>
              <a:cs typeface="Microsoft YaHei UI" panose="020B0503020204020204" pitchFamily="18" charset="-122"/>
            </a:endParaRPr>
          </a:p>
        </p:txBody>
      </p:sp>
      <p:sp>
        <p:nvSpPr>
          <p:cNvPr id="11" name="TextBox 1"/>
          <p:cNvSpPr txBox="1"/>
          <p:nvPr userDrawn="1"/>
        </p:nvSpPr>
        <p:spPr>
          <a:xfrm>
            <a:off x="2233987" y="1642914"/>
            <a:ext cx="1274388" cy="266761"/>
          </a:xfrm>
          <a:prstGeom prst="rect">
            <a:avLst/>
          </a:prstGeom>
          <a:noFill/>
        </p:spPr>
        <p:txBody>
          <a:bodyPr wrap="none" lIns="0" tIns="0" rIns="0" bIns="60981" rtlCol="0">
            <a:spAutoFit/>
          </a:bodyPr>
          <a:lstStyle/>
          <a:p>
            <a:pPr>
              <a:lnSpc>
                <a:spcPts val="1600"/>
              </a:lnSpc>
            </a:pPr>
            <a:r>
              <a:rPr lang="en-US" altLang="zh-CN" sz="1900" dirty="0">
                <a:solidFill>
                  <a:srgbClr val="4197DF"/>
                </a:solidFill>
                <a:latin typeface="Times New Roman" panose="02020603050405020304" pitchFamily="18" charset="0"/>
                <a:cs typeface="Times New Roman" panose="02020603050405020304" pitchFamily="18" charset="0"/>
              </a:rPr>
              <a:t>CONTENTS</a:t>
            </a:r>
            <a:endParaRPr lang="en-US" altLang="zh-CN" sz="1900" dirty="0">
              <a:solidFill>
                <a:srgbClr val="4197DF"/>
              </a:solidFill>
              <a:latin typeface="Times New Roman" panose="02020603050405020304" pitchFamily="18" charset="0"/>
              <a:cs typeface="Times New Roman" panose="02020603050405020304" pitchFamily="18" charset="0"/>
            </a:endParaRPr>
          </a:p>
        </p:txBody>
      </p:sp>
      <p:sp>
        <p:nvSpPr>
          <p:cNvPr id="12" name="TextBox 1"/>
          <p:cNvSpPr txBox="1"/>
          <p:nvPr userDrawn="1"/>
        </p:nvSpPr>
        <p:spPr>
          <a:xfrm>
            <a:off x="3567791" y="762794"/>
            <a:ext cx="718145" cy="946434"/>
          </a:xfrm>
          <a:prstGeom prst="rect">
            <a:avLst/>
          </a:prstGeom>
          <a:noFill/>
        </p:spPr>
        <p:txBody>
          <a:bodyPr wrap="none" lIns="0" tIns="0" rIns="0" bIns="60981" rtlCol="0">
            <a:spAutoFit/>
          </a:bodyPr>
          <a:lstStyle/>
          <a:p>
            <a:pPr>
              <a:lnSpc>
                <a:spcPts val="6935"/>
              </a:lnSpc>
            </a:pPr>
            <a:r>
              <a:rPr lang="zh-CN" altLang="en-US" sz="2800" dirty="0">
                <a:solidFill>
                  <a:srgbClr val="4197DF"/>
                </a:solidFill>
                <a:latin typeface="Microsoft YaHei UI" panose="020B0503020204020204" pitchFamily="18" charset="-122"/>
                <a:cs typeface="Microsoft YaHei UI" panose="020B0503020204020204" pitchFamily="18" charset="-122"/>
              </a:rPr>
              <a:t>导航</a:t>
            </a:r>
            <a:endParaRPr lang="en-US" altLang="zh-CN" sz="2800" dirty="0">
              <a:solidFill>
                <a:srgbClr val="4197DF"/>
              </a:solidFill>
              <a:latin typeface="Microsoft YaHei UI" panose="020B0503020204020204" pitchFamily="18" charset="-122"/>
              <a:cs typeface="Microsoft YaHei UI" panose="020B0503020204020204" pitchFamily="18" charset="-122"/>
            </a:endParaRPr>
          </a:p>
        </p:txBody>
      </p:sp>
      <p:sp>
        <p:nvSpPr>
          <p:cNvPr id="13" name="矩形 12"/>
          <p:cNvSpPr/>
          <p:nvPr userDrawn="1"/>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p>
            <a:r>
              <a:rPr lang="en-US"/>
              <a:t>Click to edit Master title style</a:t>
            </a:r>
            <a:endParaRPr lang="en-US"/>
          </a:p>
        </p:txBody>
      </p:sp>
      <p:sp>
        <p:nvSpPr>
          <p:cNvPr id="3" name="Content Placeholder 2"/>
          <p:cNvSpPr>
            <a:spLocks noGrp="1"/>
          </p:cNvSpPr>
          <p:nvPr>
            <p:ph sz="half" idx="1"/>
          </p:nvPr>
        </p:nvSpPr>
        <p:spPr>
          <a:xfrm>
            <a:off x="609917"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200828"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609918" y="2047291"/>
            <a:ext cx="5389723" cy="853214"/>
          </a:xfrm>
          <a:prstGeom prst="rect">
            <a:avLst/>
          </a:prstGeom>
        </p:spPr>
        <p:txBody>
          <a:bodyPr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en-US"/>
              <a:t>Click to edit Master text styles</a:t>
            </a:r>
            <a:endParaRPr lang="en-US"/>
          </a:p>
        </p:txBody>
      </p:sp>
      <p:sp>
        <p:nvSpPr>
          <p:cNvPr id="4" name="Content Placeholder 3"/>
          <p:cNvSpPr>
            <a:spLocks noGrp="1"/>
          </p:cNvSpPr>
          <p:nvPr>
            <p:ph sz="half" idx="2"/>
          </p:nvPr>
        </p:nvSpPr>
        <p:spPr>
          <a:xfrm>
            <a:off x="609918" y="2900505"/>
            <a:ext cx="5389723"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96593" y="2047291"/>
            <a:ext cx="5391840" cy="853214"/>
          </a:xfrm>
          <a:prstGeom prst="rect">
            <a:avLst/>
          </a:prstGeom>
        </p:spPr>
        <p:txBody>
          <a:bodyPr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en-US"/>
              <a:t>Click to edit Master text styles</a:t>
            </a:r>
            <a:endParaRPr lang="en-US"/>
          </a:p>
        </p:txBody>
      </p:sp>
      <p:sp>
        <p:nvSpPr>
          <p:cNvPr id="6" name="Content Placeholder 5"/>
          <p:cNvSpPr>
            <a:spLocks noGrp="1"/>
          </p:cNvSpPr>
          <p:nvPr>
            <p:ph sz="quarter" idx="4"/>
          </p:nvPr>
        </p:nvSpPr>
        <p:spPr>
          <a:xfrm>
            <a:off x="6196593" y="2900505"/>
            <a:ext cx="5391840"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4151"/>
            <a:ext cx="4013173" cy="1549759"/>
          </a:xfrm>
          <a:prstGeom prst="rect">
            <a:avLst/>
          </a:prstGeom>
        </p:spPr>
        <p:txBody>
          <a:bodyPr anchor="b"/>
          <a:lstStyle>
            <a:lvl1pPr algn="l">
              <a:defRPr sz="2700" b="1"/>
            </a:lvl1pPr>
          </a:lstStyle>
          <a:p>
            <a:r>
              <a:rPr lang="en-US"/>
              <a:t>Click to edit Master title style</a:t>
            </a:r>
            <a:endParaRPr lang="en-US"/>
          </a:p>
        </p:txBody>
      </p:sp>
      <p:sp>
        <p:nvSpPr>
          <p:cNvPr id="3" name="Content Placeholder 2"/>
          <p:cNvSpPr>
            <a:spLocks noGrp="1"/>
          </p:cNvSpPr>
          <p:nvPr>
            <p:ph idx="1"/>
          </p:nvPr>
        </p:nvSpPr>
        <p:spPr>
          <a:xfrm>
            <a:off x="4769216" y="364152"/>
            <a:ext cx="6819216" cy="7805958"/>
          </a:xfrm>
          <a:prstGeom prst="rect">
            <a:avLst/>
          </a:prstGeo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09918" y="1913910"/>
            <a:ext cx="4013173" cy="6256199"/>
          </a:xfrm>
          <a:prstGeom prst="rect">
            <a:avLst/>
          </a:prstGeom>
        </p:spPr>
        <p:txBody>
          <a:bodyPr/>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一级标题">
    <p:spTree>
      <p:nvGrpSpPr>
        <p:cNvPr id="1" name=""/>
        <p:cNvGrpSpPr/>
        <p:nvPr/>
      </p:nvGrpSpPr>
      <p:grpSpPr>
        <a:xfrm>
          <a:off x="0" y="0"/>
          <a:ext cx="0" cy="0"/>
          <a:chOff x="0" y="0"/>
          <a:chExt cx="0" cy="0"/>
        </a:xfrm>
      </p:grpSpPr>
      <p:sp>
        <p:nvSpPr>
          <p:cNvPr id="2" name="Title 1"/>
          <p:cNvSpPr>
            <a:spLocks noGrp="1"/>
          </p:cNvSpPr>
          <p:nvPr>
            <p:ph type="title"/>
          </p:nvPr>
        </p:nvSpPr>
        <p:spPr>
          <a:xfrm>
            <a:off x="774700" y="352424"/>
            <a:ext cx="5334000" cy="429419"/>
          </a:xfrm>
          <a:prstGeom prst="rect">
            <a:avLst/>
          </a:prstGeom>
        </p:spPr>
        <p:txBody>
          <a:bodyPr/>
          <a:lstStyle/>
          <a:p>
            <a:r>
              <a:rPr lang="en-US" dirty="0"/>
              <a:t>Click to edit Master title style</a:t>
            </a:r>
            <a:endParaRPr lang="en-US" dirty="0"/>
          </a:p>
        </p:txBody>
      </p:sp>
      <p:sp>
        <p:nvSpPr>
          <p:cNvPr id="3" name="Content Placeholder 2"/>
          <p:cNvSpPr>
            <a:spLocks noGrp="1"/>
          </p:cNvSpPr>
          <p:nvPr>
            <p:ph idx="1"/>
          </p:nvPr>
        </p:nvSpPr>
        <p:spPr>
          <a:xfrm>
            <a:off x="609918" y="1143795"/>
            <a:ext cx="10978515" cy="5029200"/>
          </a:xfrm>
          <a:prstGeom prst="rect">
            <a:avLst/>
          </a:prstGeom>
        </p:spPr>
        <p:txBody>
          <a:bodyPr/>
          <a:lstStyle>
            <a:lvl1pPr marL="457200" indent="-457200">
              <a:lnSpc>
                <a:spcPct val="120000"/>
              </a:lnSpc>
              <a:buSzPct val="80000"/>
              <a:buFont typeface="Wingdings" panose="05000000000000000000"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90962" y="6402282"/>
            <a:ext cx="7319010" cy="755826"/>
          </a:xfrm>
          <a:prstGeom prst="rect">
            <a:avLst/>
          </a:prstGeom>
        </p:spPr>
        <p:txBody>
          <a:bodyPr anchor="b"/>
          <a:lstStyle>
            <a:lvl1pPr algn="l">
              <a:defRPr sz="2700" b="1"/>
            </a:lvl1pPr>
          </a:lstStyle>
          <a:p>
            <a:r>
              <a:rPr lang="en-US"/>
              <a:t>Click to edit Master title style</a:t>
            </a:r>
            <a:endParaRPr lang="en-US"/>
          </a:p>
        </p:txBody>
      </p:sp>
      <p:sp>
        <p:nvSpPr>
          <p:cNvPr id="3" name="Picture Placeholder 2"/>
          <p:cNvSpPr>
            <a:spLocks noGrp="1"/>
          </p:cNvSpPr>
          <p:nvPr>
            <p:ph type="pic" idx="1"/>
          </p:nvPr>
        </p:nvSpPr>
        <p:spPr>
          <a:xfrm>
            <a:off x="2390962" y="817223"/>
            <a:ext cx="7319010" cy="5487670"/>
          </a:xfrm>
          <a:prstGeom prst="rect">
            <a:avLst/>
          </a:prstGeom>
        </p:spPr>
        <p:txBody>
          <a:bodyPr/>
          <a:lstStyle>
            <a:lvl1pPr marL="0" indent="0">
              <a:buNone/>
              <a:defRPr sz="4300"/>
            </a:lvl1pPr>
            <a:lvl2pPr marL="609600" indent="0">
              <a:buNone/>
              <a:defRPr sz="3700"/>
            </a:lvl2pPr>
            <a:lvl3pPr marL="1219835" indent="0">
              <a:buNone/>
              <a:defRPr sz="3200"/>
            </a:lvl3pPr>
            <a:lvl4pPr marL="1829435" indent="0">
              <a:buNone/>
              <a:defRPr sz="2700"/>
            </a:lvl4pPr>
            <a:lvl5pPr marL="2439035" indent="0">
              <a:buNone/>
              <a:defRPr sz="2700"/>
            </a:lvl5pPr>
            <a:lvl6pPr marL="3049270" indent="0">
              <a:buNone/>
              <a:defRPr sz="2700"/>
            </a:lvl6pPr>
            <a:lvl7pPr marL="3658870" indent="0">
              <a:buNone/>
              <a:defRPr sz="2700"/>
            </a:lvl7pPr>
            <a:lvl8pPr marL="4268470" indent="0">
              <a:buNone/>
              <a:defRPr sz="2700"/>
            </a:lvl8pPr>
            <a:lvl9pPr marL="4878705" indent="0">
              <a:buNone/>
              <a:defRPr sz="2700"/>
            </a:lvl9pPr>
          </a:lstStyle>
          <a:p>
            <a:endParaRPr lang="en-US"/>
          </a:p>
        </p:txBody>
      </p:sp>
      <p:sp>
        <p:nvSpPr>
          <p:cNvPr id="4" name="Text Placeholder 3"/>
          <p:cNvSpPr>
            <a:spLocks noGrp="1"/>
          </p:cNvSpPr>
          <p:nvPr>
            <p:ph type="body" sz="half" idx="2"/>
          </p:nvPr>
        </p:nvSpPr>
        <p:spPr>
          <a:xfrm>
            <a:off x="2390962" y="7158108"/>
            <a:ext cx="7319010" cy="1073398"/>
          </a:xfrm>
          <a:prstGeom prst="rect">
            <a:avLst/>
          </a:prstGeom>
        </p:spPr>
        <p:txBody>
          <a:bodyPr/>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p>
            <a:r>
              <a:rPr lang="en-US"/>
              <a:t>Click to edit Master title style</a:t>
            </a:r>
            <a:endParaRPr lang="en-US"/>
          </a:p>
        </p:txBody>
      </p:sp>
      <p:sp>
        <p:nvSpPr>
          <p:cNvPr id="3" name="Vertical Text Placeholder 2"/>
          <p:cNvSpPr>
            <a:spLocks noGrp="1"/>
          </p:cNvSpPr>
          <p:nvPr>
            <p:ph type="body" orient="vert" idx="1"/>
          </p:nvPr>
        </p:nvSpPr>
        <p:spPr>
          <a:xfrm>
            <a:off x="609918" y="2134095"/>
            <a:ext cx="10978515" cy="6036015"/>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43804" y="366269"/>
            <a:ext cx="2744629" cy="7803840"/>
          </a:xfrm>
          <a:prstGeom prst="rect">
            <a:avLst/>
          </a:prstGeo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09918" y="366269"/>
            <a:ext cx="8030580" cy="7803840"/>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两级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774700" y="362744"/>
            <a:ext cx="6581775" cy="400050"/>
          </a:xfrm>
          <a:prstGeom prst="rect">
            <a:avLst/>
          </a:prstGeom>
        </p:spPr>
        <p:txBody>
          <a:bodyPr/>
          <a:lstStyle/>
          <a:p>
            <a:r>
              <a:rPr lang="en-US" dirty="0"/>
              <a:t>Click to edit Master title style</a:t>
            </a:r>
            <a:endParaRPr lang="en-US" dirty="0"/>
          </a:p>
        </p:txBody>
      </p:sp>
      <p:sp>
        <p:nvSpPr>
          <p:cNvPr id="3" name="Content Placeholder 2"/>
          <p:cNvSpPr>
            <a:spLocks noGrp="1"/>
          </p:cNvSpPr>
          <p:nvPr>
            <p:ph idx="1"/>
          </p:nvPr>
        </p:nvSpPr>
        <p:spPr>
          <a:xfrm>
            <a:off x="609918" y="1600994"/>
            <a:ext cx="10978515" cy="4572000"/>
          </a:xfrm>
          <a:prstGeom prst="rect">
            <a:avLst/>
          </a:prstGeom>
        </p:spPr>
        <p:txBody>
          <a:bodyPr/>
          <a:lstStyle>
            <a:lvl1pPr marL="457200" indent="-457200">
              <a:lnSpc>
                <a:spcPct val="120000"/>
              </a:lnSpc>
              <a:buSzPct val="80000"/>
              <a:buFont typeface="Wingdings" panose="05000000000000000000"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
        <p:nvSpPr>
          <p:cNvPr id="7" name="Content Placeholder 2"/>
          <p:cNvSpPr>
            <a:spLocks noGrp="1"/>
          </p:cNvSpPr>
          <p:nvPr>
            <p:ph idx="13"/>
          </p:nvPr>
        </p:nvSpPr>
        <p:spPr>
          <a:xfrm>
            <a:off x="841375" y="984137"/>
            <a:ext cx="10747058" cy="464458"/>
          </a:xfrm>
          <a:prstGeom prst="rect">
            <a:avLst/>
          </a:prstGeom>
        </p:spPr>
        <p:txBody>
          <a:bodyPr/>
          <a:lstStyle>
            <a:lvl1pPr marL="0" indent="0">
              <a:lnSpc>
                <a:spcPct val="120000"/>
              </a:lnSpc>
              <a:buSzPct val="80000"/>
              <a:buFont typeface="Wingdings" panose="05000000000000000000" pitchFamily="2" charset="2"/>
              <a:buNone/>
              <a:defRPr b="0">
                <a:solidFill>
                  <a:schemeClr val="tx1">
                    <a:lumMod val="95000"/>
                    <a:lumOff val="5000"/>
                  </a:schemeClr>
                </a:solidFill>
              </a:defRPr>
            </a:lvl1pPr>
          </a:lstStyle>
          <a:p>
            <a:pPr lvl="0"/>
            <a:r>
              <a:rPr lang="en-US" dirty="0"/>
              <a:t>Click to edit Master text styles</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7" name="Freeform 3"/>
          <p:cNvSpPr/>
          <p:nvPr userDrawn="1"/>
        </p:nvSpPr>
        <p:spPr>
          <a:xfrm>
            <a:off x="-73026" y="0"/>
            <a:ext cx="12271375"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
        <p:nvSpPr>
          <p:cNvPr id="10" name="TextBox 1"/>
          <p:cNvSpPr txBox="1"/>
          <p:nvPr userDrawn="1"/>
        </p:nvSpPr>
        <p:spPr>
          <a:xfrm>
            <a:off x="2172326" y="711365"/>
            <a:ext cx="1359346" cy="886482"/>
          </a:xfrm>
          <a:prstGeom prst="rect">
            <a:avLst/>
          </a:prstGeom>
          <a:noFill/>
        </p:spPr>
        <p:txBody>
          <a:bodyPr wrap="none" lIns="0" tIns="0" rIns="0" bIns="60981" rtlCol="0">
            <a:spAutoFit/>
          </a:bodyPr>
          <a:lstStyle/>
          <a:p>
            <a:pPr>
              <a:lnSpc>
                <a:spcPts val="6935"/>
              </a:lnSpc>
            </a:pPr>
            <a:r>
              <a:rPr lang="zh-CN" altLang="en-US" sz="5300" dirty="0">
                <a:solidFill>
                  <a:srgbClr val="4197DF"/>
                </a:solidFill>
                <a:latin typeface="Microsoft YaHei UI" panose="020B0503020204020204" pitchFamily="18" charset="-122"/>
                <a:cs typeface="Microsoft YaHei UI" panose="020B0503020204020204" pitchFamily="18" charset="-122"/>
              </a:rPr>
              <a:t>内容</a:t>
            </a:r>
            <a:endParaRPr lang="en-US" altLang="zh-CN" sz="5300" dirty="0">
              <a:solidFill>
                <a:srgbClr val="4197DF"/>
              </a:solidFill>
              <a:latin typeface="Microsoft YaHei UI" panose="020B0503020204020204" pitchFamily="18" charset="-122"/>
              <a:cs typeface="Microsoft YaHei UI" panose="020B0503020204020204" pitchFamily="18" charset="-122"/>
            </a:endParaRPr>
          </a:p>
        </p:txBody>
      </p:sp>
      <p:sp>
        <p:nvSpPr>
          <p:cNvPr id="11" name="TextBox 1"/>
          <p:cNvSpPr txBox="1"/>
          <p:nvPr userDrawn="1"/>
        </p:nvSpPr>
        <p:spPr>
          <a:xfrm>
            <a:off x="2233987" y="1642914"/>
            <a:ext cx="1274388" cy="266761"/>
          </a:xfrm>
          <a:prstGeom prst="rect">
            <a:avLst/>
          </a:prstGeom>
          <a:noFill/>
        </p:spPr>
        <p:txBody>
          <a:bodyPr wrap="none" lIns="0" tIns="0" rIns="0" bIns="60981" rtlCol="0">
            <a:spAutoFit/>
          </a:bodyPr>
          <a:lstStyle/>
          <a:p>
            <a:pPr>
              <a:lnSpc>
                <a:spcPts val="1600"/>
              </a:lnSpc>
            </a:pPr>
            <a:r>
              <a:rPr lang="en-US" altLang="zh-CN" sz="1900" dirty="0">
                <a:solidFill>
                  <a:srgbClr val="4197DF"/>
                </a:solidFill>
                <a:latin typeface="Times New Roman" panose="02020603050405020304" pitchFamily="18" charset="0"/>
                <a:cs typeface="Times New Roman" panose="02020603050405020304" pitchFamily="18" charset="0"/>
              </a:rPr>
              <a:t>CONTENTS</a:t>
            </a:r>
            <a:endParaRPr lang="en-US" altLang="zh-CN" sz="1900" dirty="0">
              <a:solidFill>
                <a:srgbClr val="4197DF"/>
              </a:solidFill>
              <a:latin typeface="Times New Roman" panose="02020603050405020304" pitchFamily="18" charset="0"/>
              <a:cs typeface="Times New Roman" panose="02020603050405020304" pitchFamily="18" charset="0"/>
            </a:endParaRPr>
          </a:p>
        </p:txBody>
      </p:sp>
      <p:sp>
        <p:nvSpPr>
          <p:cNvPr id="12" name="TextBox 1"/>
          <p:cNvSpPr txBox="1"/>
          <p:nvPr userDrawn="1"/>
        </p:nvSpPr>
        <p:spPr>
          <a:xfrm>
            <a:off x="3567791" y="762794"/>
            <a:ext cx="718145" cy="946434"/>
          </a:xfrm>
          <a:prstGeom prst="rect">
            <a:avLst/>
          </a:prstGeom>
          <a:noFill/>
        </p:spPr>
        <p:txBody>
          <a:bodyPr wrap="none" lIns="0" tIns="0" rIns="0" bIns="60981" rtlCol="0">
            <a:spAutoFit/>
          </a:bodyPr>
          <a:lstStyle/>
          <a:p>
            <a:pPr>
              <a:lnSpc>
                <a:spcPts val="6935"/>
              </a:lnSpc>
            </a:pPr>
            <a:r>
              <a:rPr lang="zh-CN" altLang="en-US" sz="2800" dirty="0">
                <a:solidFill>
                  <a:srgbClr val="4197DF"/>
                </a:solidFill>
                <a:latin typeface="Microsoft YaHei UI" panose="020B0503020204020204" pitchFamily="18" charset="-122"/>
                <a:cs typeface="Microsoft YaHei UI" panose="020B0503020204020204" pitchFamily="18" charset="-122"/>
              </a:rPr>
              <a:t>导航</a:t>
            </a:r>
            <a:endParaRPr lang="en-US" altLang="zh-CN" sz="2800" dirty="0">
              <a:solidFill>
                <a:srgbClr val="4197DF"/>
              </a:solidFill>
              <a:latin typeface="Microsoft YaHei UI" panose="020B0503020204020204" pitchFamily="18" charset="-122"/>
              <a:cs typeface="Microsoft YaHei UI" panose="020B0503020204020204" pitchFamily="18" charset="-122"/>
            </a:endParaRPr>
          </a:p>
        </p:txBody>
      </p:sp>
      <p:sp>
        <p:nvSpPr>
          <p:cNvPr id="13" name="矩形 12"/>
          <p:cNvSpPr/>
          <p:nvPr userDrawn="1"/>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p>
            <a:r>
              <a:rPr lang="en-US"/>
              <a:t>Click to edit Master title style</a:t>
            </a:r>
            <a:endParaRPr lang="en-US"/>
          </a:p>
        </p:txBody>
      </p:sp>
      <p:sp>
        <p:nvSpPr>
          <p:cNvPr id="3" name="Content Placeholder 2"/>
          <p:cNvSpPr>
            <a:spLocks noGrp="1"/>
          </p:cNvSpPr>
          <p:nvPr>
            <p:ph sz="half" idx="1"/>
          </p:nvPr>
        </p:nvSpPr>
        <p:spPr>
          <a:xfrm>
            <a:off x="609917"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200828"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609918" y="2047291"/>
            <a:ext cx="5389723" cy="853214"/>
          </a:xfrm>
          <a:prstGeom prst="rect">
            <a:avLst/>
          </a:prstGeom>
        </p:spPr>
        <p:txBody>
          <a:bodyPr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en-US"/>
              <a:t>Click to edit Master text styles</a:t>
            </a:r>
            <a:endParaRPr lang="en-US"/>
          </a:p>
        </p:txBody>
      </p:sp>
      <p:sp>
        <p:nvSpPr>
          <p:cNvPr id="4" name="Content Placeholder 3"/>
          <p:cNvSpPr>
            <a:spLocks noGrp="1"/>
          </p:cNvSpPr>
          <p:nvPr>
            <p:ph sz="half" idx="2"/>
          </p:nvPr>
        </p:nvSpPr>
        <p:spPr>
          <a:xfrm>
            <a:off x="609918" y="2900505"/>
            <a:ext cx="5389723"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96593" y="2047291"/>
            <a:ext cx="5391840" cy="853214"/>
          </a:xfrm>
          <a:prstGeom prst="rect">
            <a:avLst/>
          </a:prstGeom>
        </p:spPr>
        <p:txBody>
          <a:bodyPr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en-US"/>
              <a:t>Click to edit Master text styles</a:t>
            </a:r>
            <a:endParaRPr lang="en-US"/>
          </a:p>
        </p:txBody>
      </p:sp>
      <p:sp>
        <p:nvSpPr>
          <p:cNvPr id="6" name="Content Placeholder 5"/>
          <p:cNvSpPr>
            <a:spLocks noGrp="1"/>
          </p:cNvSpPr>
          <p:nvPr>
            <p:ph sz="quarter" idx="4"/>
          </p:nvPr>
        </p:nvSpPr>
        <p:spPr>
          <a:xfrm>
            <a:off x="6196593" y="2900505"/>
            <a:ext cx="5391840"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4151"/>
            <a:ext cx="4013173" cy="1549759"/>
          </a:xfrm>
          <a:prstGeom prst="rect">
            <a:avLst/>
          </a:prstGeom>
        </p:spPr>
        <p:txBody>
          <a:bodyPr anchor="b"/>
          <a:lstStyle>
            <a:lvl1pPr algn="l">
              <a:defRPr sz="2700" b="1"/>
            </a:lvl1pPr>
          </a:lstStyle>
          <a:p>
            <a:r>
              <a:rPr lang="en-US"/>
              <a:t>Click to edit Master title style</a:t>
            </a:r>
            <a:endParaRPr lang="en-US"/>
          </a:p>
        </p:txBody>
      </p:sp>
      <p:sp>
        <p:nvSpPr>
          <p:cNvPr id="3" name="Content Placeholder 2"/>
          <p:cNvSpPr>
            <a:spLocks noGrp="1"/>
          </p:cNvSpPr>
          <p:nvPr>
            <p:ph idx="1"/>
          </p:nvPr>
        </p:nvSpPr>
        <p:spPr>
          <a:xfrm>
            <a:off x="4769216" y="364152"/>
            <a:ext cx="6819216" cy="7805958"/>
          </a:xfrm>
          <a:prstGeom prst="rect">
            <a:avLst/>
          </a:prstGeo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09918" y="1913910"/>
            <a:ext cx="4013173" cy="6256199"/>
          </a:xfrm>
          <a:prstGeom prst="rect">
            <a:avLst/>
          </a:prstGeom>
        </p:spPr>
        <p:txBody>
          <a:bodyPr/>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90962" y="6402282"/>
            <a:ext cx="7319010" cy="755826"/>
          </a:xfrm>
          <a:prstGeom prst="rect">
            <a:avLst/>
          </a:prstGeom>
        </p:spPr>
        <p:txBody>
          <a:bodyPr anchor="b"/>
          <a:lstStyle>
            <a:lvl1pPr algn="l">
              <a:defRPr sz="2700" b="1"/>
            </a:lvl1pPr>
          </a:lstStyle>
          <a:p>
            <a:r>
              <a:rPr lang="en-US"/>
              <a:t>Click to edit Master title style</a:t>
            </a:r>
            <a:endParaRPr lang="en-US"/>
          </a:p>
        </p:txBody>
      </p:sp>
      <p:sp>
        <p:nvSpPr>
          <p:cNvPr id="3" name="Picture Placeholder 2"/>
          <p:cNvSpPr>
            <a:spLocks noGrp="1"/>
          </p:cNvSpPr>
          <p:nvPr>
            <p:ph type="pic" idx="1"/>
          </p:nvPr>
        </p:nvSpPr>
        <p:spPr>
          <a:xfrm>
            <a:off x="2390962" y="817223"/>
            <a:ext cx="7319010" cy="5487670"/>
          </a:xfrm>
          <a:prstGeom prst="rect">
            <a:avLst/>
          </a:prstGeom>
        </p:spPr>
        <p:txBody>
          <a:bodyPr/>
          <a:lstStyle>
            <a:lvl1pPr marL="0" indent="0">
              <a:buNone/>
              <a:defRPr sz="4300"/>
            </a:lvl1pPr>
            <a:lvl2pPr marL="609600" indent="0">
              <a:buNone/>
              <a:defRPr sz="3700"/>
            </a:lvl2pPr>
            <a:lvl3pPr marL="1219835" indent="0">
              <a:buNone/>
              <a:defRPr sz="3200"/>
            </a:lvl3pPr>
            <a:lvl4pPr marL="1829435" indent="0">
              <a:buNone/>
              <a:defRPr sz="2700"/>
            </a:lvl4pPr>
            <a:lvl5pPr marL="2439035" indent="0">
              <a:buNone/>
              <a:defRPr sz="2700"/>
            </a:lvl5pPr>
            <a:lvl6pPr marL="3049270" indent="0">
              <a:buNone/>
              <a:defRPr sz="2700"/>
            </a:lvl6pPr>
            <a:lvl7pPr marL="3658870" indent="0">
              <a:buNone/>
              <a:defRPr sz="2700"/>
            </a:lvl7pPr>
            <a:lvl8pPr marL="4268470" indent="0">
              <a:buNone/>
              <a:defRPr sz="2700"/>
            </a:lvl8pPr>
            <a:lvl9pPr marL="4878705" indent="0">
              <a:buNone/>
              <a:defRPr sz="2700"/>
            </a:lvl9pPr>
          </a:lstStyle>
          <a:p>
            <a:endParaRPr lang="en-US"/>
          </a:p>
        </p:txBody>
      </p:sp>
      <p:sp>
        <p:nvSpPr>
          <p:cNvPr id="4" name="Text Placeholder 3"/>
          <p:cNvSpPr>
            <a:spLocks noGrp="1"/>
          </p:cNvSpPr>
          <p:nvPr>
            <p:ph type="body" sz="half" idx="2"/>
          </p:nvPr>
        </p:nvSpPr>
        <p:spPr>
          <a:xfrm>
            <a:off x="2390962" y="7158108"/>
            <a:ext cx="7319010" cy="1073398"/>
          </a:xfrm>
          <a:prstGeom prst="rect">
            <a:avLst/>
          </a:prstGeom>
        </p:spPr>
        <p:txBody>
          <a:bodyPr/>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09917" y="8477096"/>
            <a:ext cx="2846282" cy="486946"/>
          </a:xfrm>
          <a:prstGeom prst="rect">
            <a:avLst/>
          </a:prstGeom>
        </p:spPr>
        <p:txBody>
          <a:bodyPr vert="horz" lIns="121963" tIns="60981" rIns="121963" bIns="60981" rtlCol="0" anchor="ctr"/>
          <a:lstStyle>
            <a:lvl1pPr algn="l">
              <a:defRPr sz="16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4167770" y="8477096"/>
            <a:ext cx="3862811" cy="486946"/>
          </a:xfrm>
          <a:prstGeom prst="rect">
            <a:avLst/>
          </a:prstGeom>
        </p:spPr>
        <p:txBody>
          <a:bodyPr vert="horz" lIns="121963" tIns="60981" rIns="121963" bIns="60981" rtlCol="0" anchor="ctr"/>
          <a:lstStyle>
            <a:lvl1pPr algn="ctr">
              <a:defRPr sz="16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42151" y="8477096"/>
            <a:ext cx="2846282" cy="486946"/>
          </a:xfrm>
          <a:prstGeom prst="rect">
            <a:avLst/>
          </a:prstGeom>
        </p:spPr>
        <p:txBody>
          <a:bodyPr vert="horz" lIns="121963" tIns="60981" rIns="121963" bIns="60981" rtlCol="0" anchor="ctr"/>
          <a:lstStyle>
            <a:lvl1pPr algn="r">
              <a:defRPr sz="1600">
                <a:solidFill>
                  <a:schemeClr val="tx1">
                    <a:tint val="75000"/>
                  </a:schemeClr>
                </a:solidFill>
              </a:defRPr>
            </a:lvl1pPr>
          </a:lstStyle>
          <a:p>
            <a:fld id="{B6F15528-21DE-4FAA-801E-634DDDAF4B2B}" type="slidenum">
              <a:rPr lang="en-US" smtClean="0"/>
            </a:fld>
            <a:endParaRPr lang="en-US"/>
          </a:p>
        </p:txBody>
      </p:sp>
      <p:sp>
        <p:nvSpPr>
          <p:cNvPr id="21" name="Text Placeholder 2"/>
          <p:cNvSpPr>
            <a:spLocks noGrp="1"/>
          </p:cNvSpPr>
          <p:nvPr>
            <p:ph type="body" idx="1"/>
          </p:nvPr>
        </p:nvSpPr>
        <p:spPr>
          <a:xfrm>
            <a:off x="609521" y="1143794"/>
            <a:ext cx="10971372" cy="5000369"/>
          </a:xfrm>
          <a:prstGeom prst="rect">
            <a:avLst/>
          </a:prstGeom>
        </p:spPr>
        <p:txBody>
          <a:bodyPr vert="horz" lIns="121917" tIns="60958" rIns="121917" bIns="6095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24" name="矩形 23"/>
          <p:cNvSpPr/>
          <p:nvPr/>
        </p:nvSpPr>
        <p:spPr>
          <a:xfrm>
            <a:off x="0" y="332656"/>
            <a:ext cx="12198350" cy="432048"/>
          </a:xfrm>
          <a:prstGeom prst="rect">
            <a:avLst/>
          </a:prstGeom>
          <a:solidFill>
            <a:srgbClr val="3A4187"/>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lvl="0" algn="ctr"/>
            <a:endParaRPr lang="zh-CN" altLang="en-US"/>
          </a:p>
        </p:txBody>
      </p:sp>
      <p:sp>
        <p:nvSpPr>
          <p:cNvPr id="25" name="矩形 24"/>
          <p:cNvSpPr/>
          <p:nvPr/>
        </p:nvSpPr>
        <p:spPr>
          <a:xfrm>
            <a:off x="0" y="764704"/>
            <a:ext cx="12198350" cy="7200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1280775" y="330107"/>
            <a:ext cx="485233" cy="485233"/>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latin typeface="微软雅黑" panose="020B0503020204020204" pitchFamily="34" charset="-122"/>
              <a:ea typeface="微软雅黑" panose="020B0503020204020204" pitchFamily="34" charset="-122"/>
            </a:endParaRPr>
          </a:p>
        </p:txBody>
      </p:sp>
      <p:sp>
        <p:nvSpPr>
          <p:cNvPr id="27" name="TextBox 15"/>
          <p:cNvSpPr txBox="1"/>
          <p:nvPr/>
        </p:nvSpPr>
        <p:spPr>
          <a:xfrm>
            <a:off x="11283362" y="442092"/>
            <a:ext cx="483393" cy="246221"/>
          </a:xfrm>
          <a:prstGeom prst="rect">
            <a:avLst/>
          </a:prstGeom>
          <a:noFill/>
        </p:spPr>
        <p:txBody>
          <a:bodyPr wrap="square" lIns="0" tIns="0" rIns="0" bIns="0" rtlCol="0">
            <a:spAutoFit/>
          </a:bodyPr>
          <a:lstStyle/>
          <a:p>
            <a:pPr algn="ctr"/>
            <a:fld id="{2EEF1883-7A0E-4F66-9932-E581691AD397}" type="slidenum">
              <a:rPr lang="zh-CN" altLang="en-US" sz="1600" smtClean="0">
                <a:solidFill>
                  <a:schemeClr val="bg1"/>
                </a:solidFill>
                <a:latin typeface="Arial Unicode MS" pitchFamily="34" charset="-122"/>
                <a:ea typeface="Arial Unicode MS" pitchFamily="34" charset="-122"/>
                <a:cs typeface="Arial Unicode MS" pitchFamily="34" charset="-122"/>
              </a:rPr>
            </a:fld>
            <a:r>
              <a:rPr lang="zh-CN" altLang="en-US" sz="1600" dirty="0">
                <a:solidFill>
                  <a:schemeClr val="bg1"/>
                </a:solidFill>
                <a:latin typeface="Arial Unicode MS" pitchFamily="34" charset="-122"/>
                <a:ea typeface="Arial Unicode MS" pitchFamily="34" charset="-122"/>
                <a:cs typeface="Arial Unicode MS" pitchFamily="34" charset="-122"/>
              </a:rPr>
              <a:t> </a:t>
            </a:r>
            <a:endParaRPr lang="zh-CN" altLang="en-US" sz="1600" b="0" dirty="0">
              <a:solidFill>
                <a:schemeClr val="bg1"/>
              </a:solidFill>
              <a:latin typeface="Arial Unicode MS" pitchFamily="34" charset="-122"/>
              <a:ea typeface="Arial Unicode MS" pitchFamily="34" charset="-122"/>
              <a:cs typeface="Arial Unicode MS" pitchFamily="34" charset="-122"/>
            </a:endParaRPr>
          </a:p>
        </p:txBody>
      </p:sp>
      <p:sp>
        <p:nvSpPr>
          <p:cNvPr id="29" name="矩形 28"/>
          <p:cNvSpPr/>
          <p:nvPr/>
        </p:nvSpPr>
        <p:spPr>
          <a:xfrm>
            <a:off x="6851570" y="332656"/>
            <a:ext cx="3591005" cy="43204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0" dirty="0">
                <a:latin typeface="微软雅黑" panose="020B0503020204020204" pitchFamily="34" charset="-122"/>
                <a:ea typeface="微软雅黑" panose="020B0503020204020204" pitchFamily="34" charset="-122"/>
              </a:rPr>
              <a:t>项目</a:t>
            </a:r>
            <a:r>
              <a:rPr lang="en-US" altLang="zh-CN" sz="1800" b="0" dirty="0">
                <a:latin typeface="微软雅黑" panose="020B0503020204020204" pitchFamily="34" charset="-122"/>
                <a:ea typeface="微软雅黑" panose="020B0503020204020204" pitchFamily="34" charset="-122"/>
              </a:rPr>
              <a:t>8</a:t>
            </a:r>
            <a:r>
              <a:rPr lang="en-US" altLang="zh-CN" sz="1800" b="0" dirty="0">
                <a:latin typeface="微软雅黑" panose="020B0503020204020204" pitchFamily="34" charset="-122"/>
                <a:ea typeface="微软雅黑" panose="020B0503020204020204" pitchFamily="34" charset="-122"/>
              </a:rPr>
              <a:t>  </a:t>
            </a:r>
            <a:r>
              <a:rPr lang="zh-CN" altLang="en-US" sz="1800" b="0" dirty="0">
                <a:latin typeface="微软雅黑" panose="020B0503020204020204" pitchFamily="34" charset="-122"/>
                <a:ea typeface="微软雅黑" panose="020B0503020204020204" pitchFamily="34" charset="-122"/>
              </a:rPr>
              <a:t>配置与管理</a:t>
            </a:r>
            <a:r>
              <a:rPr lang="en-US" altLang="zh-CN" sz="1800" b="0" dirty="0">
                <a:latin typeface="微软雅黑" panose="020B0503020204020204" pitchFamily="34" charset="-122"/>
                <a:ea typeface="微软雅黑" panose="020B0503020204020204" pitchFamily="34" charset="-122"/>
              </a:rPr>
              <a:t>NFS</a:t>
            </a:r>
            <a:r>
              <a:rPr lang="zh-CN" altLang="en-US" sz="1800" b="0" dirty="0">
                <a:latin typeface="微软雅黑" panose="020B0503020204020204" pitchFamily="34" charset="-122"/>
                <a:ea typeface="微软雅黑" panose="020B0503020204020204" pitchFamily="34" charset="-122"/>
              </a:rPr>
              <a:t>服务器</a:t>
            </a:r>
            <a:endParaRPr lang="zh-CN" altLang="en-US" sz="1800" b="0" dirty="0">
              <a:latin typeface="微软雅黑" panose="020B0503020204020204" pitchFamily="34" charset="-122"/>
              <a:ea typeface="微软雅黑" panose="020B0503020204020204" pitchFamily="34" charset="-122"/>
            </a:endParaRPr>
          </a:p>
        </p:txBody>
      </p:sp>
      <p:sp>
        <p:nvSpPr>
          <p:cNvPr id="20" name="Title Placeholder 1"/>
          <p:cNvSpPr>
            <a:spLocks noGrp="1"/>
          </p:cNvSpPr>
          <p:nvPr>
            <p:ph type="title"/>
          </p:nvPr>
        </p:nvSpPr>
        <p:spPr>
          <a:xfrm>
            <a:off x="772942" y="362834"/>
            <a:ext cx="5305686" cy="399960"/>
          </a:xfrm>
          <a:prstGeom prst="rect">
            <a:avLst/>
          </a:prstGeom>
        </p:spPr>
        <p:txBody>
          <a:bodyPr vert="horz" lIns="121917" tIns="60958" rIns="121917" bIns="60958" rtlCol="0" anchor="ctr">
            <a:noAutofit/>
          </a:bodyPr>
          <a:lstStyle/>
          <a:p>
            <a:r>
              <a:rPr lang="en-US" dirty="0"/>
              <a:t>Click to edit Master title style</a:t>
            </a:r>
            <a:endParaRPr lang="en-US" dirty="0"/>
          </a:p>
        </p:txBody>
      </p:sp>
      <p:sp>
        <p:nvSpPr>
          <p:cNvPr id="40" name="等腰三角形 39">
            <a:hlinkClick r:id="" action="ppaction://hlinkshowjump?jump=previousslide"/>
          </p:cNvPr>
          <p:cNvSpPr/>
          <p:nvPr/>
        </p:nvSpPr>
        <p:spPr>
          <a:xfrm rot="5400000" flipH="1">
            <a:off x="3854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1" name="等腰三角形 40">
            <a:hlinkClick r:id="" action="ppaction://hlinkshowjump?jump=previousslide"/>
          </p:cNvPr>
          <p:cNvSpPr/>
          <p:nvPr/>
        </p:nvSpPr>
        <p:spPr>
          <a:xfrm rot="5400000" flipH="1">
            <a:off x="5251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2" name="等腰三角形 41">
            <a:hlinkClick r:id="" action="ppaction://hlinkshowjump?jump=previousslide"/>
          </p:cNvPr>
          <p:cNvSpPr/>
          <p:nvPr/>
        </p:nvSpPr>
        <p:spPr>
          <a:xfrm rot="5400000" flipH="1">
            <a:off x="65846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1219200" rtl="0" eaLnBrk="1" latinLnBrk="0" hangingPunct="1">
        <a:spcBef>
          <a:spcPct val="0"/>
        </a:spcBef>
        <a:buNone/>
        <a:defRPr sz="2200" kern="1200">
          <a:solidFill>
            <a:schemeClr val="bg1"/>
          </a:solidFill>
          <a:latin typeface="+mj-lt"/>
          <a:ea typeface="+mj-ea"/>
          <a:cs typeface="+mj-cs"/>
        </a:defRPr>
      </a:lvl1pPr>
    </p:titleStyle>
    <p:body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lumMod val="75000"/>
              <a:lumOff val="25000"/>
            </a:schemeClr>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835"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9270" algn="l" defTabSz="1219200" rtl="0" eaLnBrk="1" latinLnBrk="0" hangingPunct="1">
        <a:defRPr sz="2400" kern="1200">
          <a:solidFill>
            <a:schemeClr val="tx1"/>
          </a:solidFill>
          <a:latin typeface="+mn-lt"/>
          <a:ea typeface="+mn-ea"/>
          <a:cs typeface="+mn-cs"/>
        </a:defRPr>
      </a:lvl6pPr>
      <a:lvl7pPr marL="3658870" algn="l" defTabSz="1219200" rtl="0" eaLnBrk="1" latinLnBrk="0" hangingPunct="1">
        <a:defRPr sz="2400" kern="1200">
          <a:solidFill>
            <a:schemeClr val="tx1"/>
          </a:solidFill>
          <a:latin typeface="+mn-lt"/>
          <a:ea typeface="+mn-ea"/>
          <a:cs typeface="+mn-cs"/>
        </a:defRPr>
      </a:lvl7pPr>
      <a:lvl8pPr marL="4268470" algn="l" defTabSz="1219200" rtl="0" eaLnBrk="1" latinLnBrk="0" hangingPunct="1">
        <a:defRPr sz="2400" kern="1200">
          <a:solidFill>
            <a:schemeClr val="tx1"/>
          </a:solidFill>
          <a:latin typeface="+mn-lt"/>
          <a:ea typeface="+mn-ea"/>
          <a:cs typeface="+mn-cs"/>
        </a:defRPr>
      </a:lvl8pPr>
      <a:lvl9pPr marL="4878705" algn="l" defTabSz="121920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09917" y="8477096"/>
            <a:ext cx="2846282" cy="486946"/>
          </a:xfrm>
          <a:prstGeom prst="rect">
            <a:avLst/>
          </a:prstGeom>
        </p:spPr>
        <p:txBody>
          <a:bodyPr vert="horz" lIns="121963" tIns="60981" rIns="121963" bIns="60981" rtlCol="0" anchor="ctr"/>
          <a:lstStyle>
            <a:lvl1pPr algn="l">
              <a:defRPr sz="16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4167770" y="8477096"/>
            <a:ext cx="3862811" cy="486946"/>
          </a:xfrm>
          <a:prstGeom prst="rect">
            <a:avLst/>
          </a:prstGeom>
        </p:spPr>
        <p:txBody>
          <a:bodyPr vert="horz" lIns="121963" tIns="60981" rIns="121963" bIns="60981" rtlCol="0" anchor="ctr"/>
          <a:lstStyle>
            <a:lvl1pPr algn="ctr">
              <a:defRPr sz="16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42151" y="8477096"/>
            <a:ext cx="2846282" cy="486946"/>
          </a:xfrm>
          <a:prstGeom prst="rect">
            <a:avLst/>
          </a:prstGeom>
        </p:spPr>
        <p:txBody>
          <a:bodyPr vert="horz" lIns="121963" tIns="60981" rIns="121963" bIns="60981" rtlCol="0" anchor="ctr"/>
          <a:lstStyle>
            <a:lvl1pPr algn="r">
              <a:defRPr sz="1600">
                <a:solidFill>
                  <a:schemeClr val="tx1">
                    <a:tint val="75000"/>
                  </a:schemeClr>
                </a:solidFill>
              </a:defRPr>
            </a:lvl1pPr>
          </a:lstStyle>
          <a:p>
            <a:fld id="{B6F15528-21DE-4FAA-801E-634DDDAF4B2B}" type="slidenum">
              <a:rPr lang="en-US" smtClean="0"/>
            </a:fld>
            <a:endParaRPr lang="en-US"/>
          </a:p>
        </p:txBody>
      </p:sp>
      <p:sp>
        <p:nvSpPr>
          <p:cNvPr id="21" name="Text Placeholder 2"/>
          <p:cNvSpPr>
            <a:spLocks noGrp="1"/>
          </p:cNvSpPr>
          <p:nvPr>
            <p:ph type="body" idx="1"/>
          </p:nvPr>
        </p:nvSpPr>
        <p:spPr>
          <a:xfrm>
            <a:off x="609521" y="1143794"/>
            <a:ext cx="10971372" cy="5000369"/>
          </a:xfrm>
          <a:prstGeom prst="rect">
            <a:avLst/>
          </a:prstGeom>
        </p:spPr>
        <p:txBody>
          <a:bodyPr vert="horz" lIns="121917" tIns="60958" rIns="121917" bIns="6095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24" name="矩形 23"/>
          <p:cNvSpPr/>
          <p:nvPr/>
        </p:nvSpPr>
        <p:spPr>
          <a:xfrm>
            <a:off x="0" y="332656"/>
            <a:ext cx="12198350" cy="432048"/>
          </a:xfrm>
          <a:prstGeom prst="rect">
            <a:avLst/>
          </a:prstGeom>
          <a:solidFill>
            <a:srgbClr val="3A4187"/>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lvl="0" algn="ctr"/>
            <a:endParaRPr lang="zh-CN" altLang="en-US"/>
          </a:p>
        </p:txBody>
      </p:sp>
      <p:sp>
        <p:nvSpPr>
          <p:cNvPr id="25" name="矩形 24"/>
          <p:cNvSpPr/>
          <p:nvPr/>
        </p:nvSpPr>
        <p:spPr>
          <a:xfrm>
            <a:off x="0" y="764704"/>
            <a:ext cx="12198350" cy="7200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1280775" y="330107"/>
            <a:ext cx="485233" cy="485233"/>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latin typeface="微软雅黑" panose="020B0503020204020204" pitchFamily="34" charset="-122"/>
              <a:ea typeface="微软雅黑" panose="020B0503020204020204" pitchFamily="34" charset="-122"/>
            </a:endParaRPr>
          </a:p>
        </p:txBody>
      </p:sp>
      <p:sp>
        <p:nvSpPr>
          <p:cNvPr id="27" name="TextBox 15"/>
          <p:cNvSpPr txBox="1"/>
          <p:nvPr/>
        </p:nvSpPr>
        <p:spPr>
          <a:xfrm>
            <a:off x="11283362" y="442092"/>
            <a:ext cx="483393" cy="246221"/>
          </a:xfrm>
          <a:prstGeom prst="rect">
            <a:avLst/>
          </a:prstGeom>
          <a:noFill/>
        </p:spPr>
        <p:txBody>
          <a:bodyPr wrap="square" lIns="0" tIns="0" rIns="0" bIns="0" rtlCol="0">
            <a:spAutoFit/>
          </a:bodyPr>
          <a:lstStyle/>
          <a:p>
            <a:pPr algn="ctr"/>
            <a:fld id="{2EEF1883-7A0E-4F66-9932-E581691AD397}" type="slidenum">
              <a:rPr lang="zh-CN" altLang="en-US" sz="1600" smtClean="0">
                <a:solidFill>
                  <a:schemeClr val="bg1"/>
                </a:solidFill>
                <a:latin typeface="Arial Unicode MS" pitchFamily="34" charset="-122"/>
                <a:ea typeface="Arial Unicode MS" pitchFamily="34" charset="-122"/>
                <a:cs typeface="Arial Unicode MS" pitchFamily="34" charset="-122"/>
              </a:rPr>
            </a:fld>
            <a:r>
              <a:rPr lang="zh-CN" altLang="en-US" sz="1600" dirty="0">
                <a:solidFill>
                  <a:schemeClr val="bg1"/>
                </a:solidFill>
                <a:latin typeface="Arial Unicode MS" pitchFamily="34" charset="-122"/>
                <a:ea typeface="Arial Unicode MS" pitchFamily="34" charset="-122"/>
                <a:cs typeface="Arial Unicode MS" pitchFamily="34" charset="-122"/>
              </a:rPr>
              <a:t> </a:t>
            </a:r>
            <a:endParaRPr lang="zh-CN" altLang="en-US" sz="1600" b="0" dirty="0">
              <a:solidFill>
                <a:schemeClr val="bg1"/>
              </a:solidFill>
              <a:latin typeface="Arial Unicode MS" pitchFamily="34" charset="-122"/>
              <a:ea typeface="Arial Unicode MS" pitchFamily="34" charset="-122"/>
              <a:cs typeface="Arial Unicode MS" pitchFamily="34" charset="-122"/>
            </a:endParaRPr>
          </a:p>
        </p:txBody>
      </p:sp>
      <p:sp>
        <p:nvSpPr>
          <p:cNvPr id="29" name="矩形 28"/>
          <p:cNvSpPr/>
          <p:nvPr/>
        </p:nvSpPr>
        <p:spPr>
          <a:xfrm>
            <a:off x="7013575" y="332656"/>
            <a:ext cx="3744672" cy="43204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0" dirty="0">
                <a:latin typeface="微软雅黑" panose="020B0503020204020204" pitchFamily="34" charset="-122"/>
                <a:ea typeface="微软雅黑" panose="020B0503020204020204" pitchFamily="34" charset="-122"/>
              </a:rPr>
              <a:t>第</a:t>
            </a:r>
            <a:r>
              <a:rPr lang="en-US" altLang="zh-CN" sz="1800" b="0" dirty="0">
                <a:latin typeface="微软雅黑" panose="020B0503020204020204" pitchFamily="34" charset="-122"/>
                <a:ea typeface="微软雅黑" panose="020B0503020204020204" pitchFamily="34" charset="-122"/>
              </a:rPr>
              <a:t>2</a:t>
            </a:r>
            <a:r>
              <a:rPr lang="zh-CN" altLang="en-US" sz="1800" b="0" dirty="0">
                <a:latin typeface="微软雅黑" panose="020B0503020204020204" pitchFamily="34" charset="-122"/>
                <a:ea typeface="微软雅黑" panose="020B0503020204020204" pitchFamily="34" charset="-122"/>
              </a:rPr>
              <a:t>章 </a:t>
            </a:r>
            <a:r>
              <a:rPr lang="en-US" altLang="zh-CN" sz="1800" b="0" dirty="0">
                <a:latin typeface="微软雅黑" panose="020B0503020204020204" pitchFamily="34" charset="-122"/>
                <a:ea typeface="微软雅黑" panose="020B0503020204020204" pitchFamily="34" charset="-122"/>
              </a:rPr>
              <a:t>Linux</a:t>
            </a:r>
            <a:r>
              <a:rPr lang="zh-CN" altLang="en-US" sz="1800" b="0" dirty="0">
                <a:latin typeface="微软雅黑" panose="020B0503020204020204" pitchFamily="34" charset="-122"/>
                <a:ea typeface="微软雅黑" panose="020B0503020204020204" pitchFamily="34" charset="-122"/>
              </a:rPr>
              <a:t>常用命令与</a:t>
            </a:r>
            <a:r>
              <a:rPr lang="en-US" altLang="zh-CN" sz="1800" b="0" dirty="0">
                <a:latin typeface="微软雅黑" panose="020B0503020204020204" pitchFamily="34" charset="-122"/>
                <a:ea typeface="微软雅黑" panose="020B0503020204020204" pitchFamily="34" charset="-122"/>
              </a:rPr>
              <a:t>vim</a:t>
            </a:r>
            <a:endParaRPr lang="zh-CN" altLang="en-US" sz="1800" b="0" dirty="0">
              <a:latin typeface="微软雅黑" panose="020B0503020204020204" pitchFamily="34" charset="-122"/>
              <a:ea typeface="微软雅黑" panose="020B0503020204020204" pitchFamily="34" charset="-122"/>
            </a:endParaRPr>
          </a:p>
        </p:txBody>
      </p:sp>
      <p:sp>
        <p:nvSpPr>
          <p:cNvPr id="20" name="Title Placeholder 1"/>
          <p:cNvSpPr>
            <a:spLocks noGrp="1"/>
          </p:cNvSpPr>
          <p:nvPr>
            <p:ph type="title"/>
          </p:nvPr>
        </p:nvSpPr>
        <p:spPr>
          <a:xfrm>
            <a:off x="772942" y="362834"/>
            <a:ext cx="5305686" cy="399960"/>
          </a:xfrm>
          <a:prstGeom prst="rect">
            <a:avLst/>
          </a:prstGeom>
        </p:spPr>
        <p:txBody>
          <a:bodyPr vert="horz" lIns="121917" tIns="60958" rIns="121917" bIns="60958" rtlCol="0" anchor="ctr">
            <a:noAutofit/>
          </a:bodyPr>
          <a:lstStyle/>
          <a:p>
            <a:r>
              <a:rPr lang="en-US" dirty="0"/>
              <a:t>Click to edit Master title style</a:t>
            </a:r>
            <a:endParaRPr lang="en-US" dirty="0"/>
          </a:p>
        </p:txBody>
      </p:sp>
      <p:sp>
        <p:nvSpPr>
          <p:cNvPr id="40" name="等腰三角形 39">
            <a:hlinkClick r:id="" action="ppaction://hlinkshowjump?jump=previousslide"/>
          </p:cNvPr>
          <p:cNvSpPr/>
          <p:nvPr/>
        </p:nvSpPr>
        <p:spPr>
          <a:xfrm rot="5400000" flipH="1">
            <a:off x="3854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1" name="等腰三角形 40">
            <a:hlinkClick r:id="" action="ppaction://hlinkshowjump?jump=previousslide"/>
          </p:cNvPr>
          <p:cNvSpPr/>
          <p:nvPr/>
        </p:nvSpPr>
        <p:spPr>
          <a:xfrm rot="5400000" flipH="1">
            <a:off x="5251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2" name="等腰三角形 41">
            <a:hlinkClick r:id="" action="ppaction://hlinkshowjump?jump=previousslide"/>
          </p:cNvPr>
          <p:cNvSpPr/>
          <p:nvPr/>
        </p:nvSpPr>
        <p:spPr>
          <a:xfrm rot="5400000" flipH="1">
            <a:off x="65846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1219200" rtl="0" eaLnBrk="1" latinLnBrk="0" hangingPunct="1">
        <a:spcBef>
          <a:spcPct val="0"/>
        </a:spcBef>
        <a:buNone/>
        <a:defRPr sz="2200" kern="1200">
          <a:solidFill>
            <a:schemeClr val="bg1"/>
          </a:solidFill>
          <a:latin typeface="+mj-lt"/>
          <a:ea typeface="+mj-ea"/>
          <a:cs typeface="+mj-cs"/>
        </a:defRPr>
      </a:lvl1pPr>
    </p:titleStyle>
    <p:body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lumMod val="75000"/>
              <a:lumOff val="25000"/>
            </a:schemeClr>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835"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9270" algn="l" defTabSz="1219200" rtl="0" eaLnBrk="1" latinLnBrk="0" hangingPunct="1">
        <a:defRPr sz="2400" kern="1200">
          <a:solidFill>
            <a:schemeClr val="tx1"/>
          </a:solidFill>
          <a:latin typeface="+mn-lt"/>
          <a:ea typeface="+mn-ea"/>
          <a:cs typeface="+mn-cs"/>
        </a:defRPr>
      </a:lvl6pPr>
      <a:lvl7pPr marL="3658870" algn="l" defTabSz="1219200" rtl="0" eaLnBrk="1" latinLnBrk="0" hangingPunct="1">
        <a:defRPr sz="2400" kern="1200">
          <a:solidFill>
            <a:schemeClr val="tx1"/>
          </a:solidFill>
          <a:latin typeface="+mn-lt"/>
          <a:ea typeface="+mn-ea"/>
          <a:cs typeface="+mn-cs"/>
        </a:defRPr>
      </a:lvl7pPr>
      <a:lvl8pPr marL="4268470" algn="l" defTabSz="1219200" rtl="0" eaLnBrk="1" latinLnBrk="0" hangingPunct="1">
        <a:defRPr sz="2400" kern="1200">
          <a:solidFill>
            <a:schemeClr val="tx1"/>
          </a:solidFill>
          <a:latin typeface="+mn-lt"/>
          <a:ea typeface="+mn-ea"/>
          <a:cs typeface="+mn-cs"/>
        </a:defRPr>
      </a:lvl8pPr>
      <a:lvl9pPr marL="4878705"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3.xml"/><Relationship Id="rId3" Type="http://schemas.openxmlformats.org/officeDocument/2006/relationships/image" Target="../media/image4.emf"/><Relationship Id="rId2" Type="http://schemas.openxmlformats.org/officeDocument/2006/relationships/package" Target="../embeddings/Document1.docx"/><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5.emf"/><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6.emf"/><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7.emf"/><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44.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3.xml"/><Relationship Id="rId2" Type="http://schemas.openxmlformats.org/officeDocument/2006/relationships/image" Target="../media/image11.emf"/><Relationship Id="rId1" Type="http://schemas.openxmlformats.org/officeDocument/2006/relationships/oleObject" Target="../embeddings/oleObject1.bin"/></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3.png"/><Relationship Id="rId1" Type="http://schemas.openxmlformats.org/officeDocument/2006/relationships/image" Target="../media/image12.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8350" cy="6859588"/>
          </a:xfrm>
          <a:prstGeom prst="rect">
            <a:avLst/>
          </a:prstGeom>
        </p:spPr>
      </p:pic>
      <p:sp>
        <p:nvSpPr>
          <p:cNvPr id="18" name="TextBox 17"/>
          <p:cNvSpPr txBox="1"/>
          <p:nvPr/>
        </p:nvSpPr>
        <p:spPr>
          <a:xfrm>
            <a:off x="2822575" y="1116654"/>
            <a:ext cx="2286000" cy="860425"/>
          </a:xfrm>
          <a:prstGeom prst="rect">
            <a:avLst/>
          </a:prstGeom>
          <a:solidFill>
            <a:srgbClr val="28A7E1"/>
          </a:solidFill>
        </p:spPr>
        <p:txBody>
          <a:bodyPr wrap="square" lIns="121963" tIns="60981" rIns="121963" bIns="60981" rtlCol="0">
            <a:spAutoFit/>
          </a:bodyPr>
          <a:lstStyle/>
          <a:p>
            <a:r>
              <a:rPr lang="zh-CN" altLang="en-US" sz="4800" dirty="0">
                <a:solidFill>
                  <a:schemeClr val="bg1"/>
                </a:solidFill>
              </a:rPr>
              <a:t>项目</a:t>
            </a:r>
            <a:r>
              <a:rPr lang="en-US" altLang="zh-CN" sz="4800" dirty="0">
                <a:solidFill>
                  <a:schemeClr val="bg1"/>
                </a:solidFill>
              </a:rPr>
              <a:t>8</a:t>
            </a:r>
            <a:r>
              <a:rPr lang="zh-CN" altLang="en-US" sz="4800" dirty="0">
                <a:solidFill>
                  <a:schemeClr val="bg1"/>
                </a:solidFill>
              </a:rPr>
              <a:t> </a:t>
            </a:r>
            <a:endParaRPr lang="zh-CN" altLang="en-US" sz="4800" dirty="0">
              <a:solidFill>
                <a:schemeClr val="bg1"/>
              </a:solidFill>
            </a:endParaRPr>
          </a:p>
        </p:txBody>
      </p:sp>
      <p:sp>
        <p:nvSpPr>
          <p:cNvPr id="19" name="TextBox 18"/>
          <p:cNvSpPr txBox="1"/>
          <p:nvPr/>
        </p:nvSpPr>
        <p:spPr>
          <a:xfrm>
            <a:off x="5108575" y="1368889"/>
            <a:ext cx="4953000" cy="615596"/>
          </a:xfrm>
          <a:prstGeom prst="rect">
            <a:avLst/>
          </a:prstGeom>
          <a:noFill/>
        </p:spPr>
        <p:txBody>
          <a:bodyPr wrap="square" lIns="121963" tIns="60981" rIns="121963" bIns="60981" rtlCol="0">
            <a:spAutoFit/>
          </a:bodyPr>
          <a:lstStyle/>
          <a:p>
            <a:r>
              <a:rPr lang="zh-CN" altLang="en-US" sz="3200" b="1" dirty="0">
                <a:solidFill>
                  <a:schemeClr val="bg1"/>
                </a:solidFill>
              </a:rPr>
              <a:t>配置与管理</a:t>
            </a:r>
            <a:r>
              <a:rPr lang="en-US" altLang="zh-CN" sz="3200" b="1" dirty="0">
                <a:solidFill>
                  <a:schemeClr val="bg1"/>
                </a:solidFill>
              </a:rPr>
              <a:t>NFS</a:t>
            </a:r>
            <a:r>
              <a:rPr lang="zh-CN" altLang="en-US" sz="3200" b="1" dirty="0">
                <a:solidFill>
                  <a:schemeClr val="bg1"/>
                </a:solidFill>
              </a:rPr>
              <a:t>服务器</a:t>
            </a:r>
            <a:endParaRPr lang="zh-CN" altLang="en-US" sz="3200" b="1" dirty="0">
              <a:solidFill>
                <a:schemeClr val="bg1"/>
              </a:solidFill>
            </a:endParaRPr>
          </a:p>
        </p:txBody>
      </p:sp>
      <p:sp>
        <p:nvSpPr>
          <p:cNvPr id="20" name="TextBox 19"/>
          <p:cNvSpPr txBox="1"/>
          <p:nvPr/>
        </p:nvSpPr>
        <p:spPr>
          <a:xfrm>
            <a:off x="4879975" y="3989112"/>
            <a:ext cx="5616640" cy="490855"/>
          </a:xfrm>
          <a:prstGeom prst="rect">
            <a:avLst/>
          </a:prstGeom>
          <a:noFill/>
        </p:spPr>
        <p:txBody>
          <a:bodyPr wrap="square" lIns="121963" tIns="60981" rIns="121963" bIns="60981" rtlCol="0">
            <a:spAutoFit/>
          </a:bodyPr>
          <a:lstStyle/>
          <a:p>
            <a:pPr algn="ctr"/>
            <a:r>
              <a:rPr lang="zh-CN" altLang="en-US" dirty="0">
                <a:solidFill>
                  <a:srgbClr val="28A7E1"/>
                </a:solidFill>
              </a:rPr>
              <a:t>清华大学出版社 </a:t>
            </a:r>
            <a:r>
              <a:rPr lang="en-US" altLang="zh-CN" dirty="0">
                <a:solidFill>
                  <a:srgbClr val="28A7E1"/>
                </a:solidFill>
              </a:rPr>
              <a:t>| </a:t>
            </a:r>
            <a:r>
              <a:rPr lang="zh-CN" altLang="en-US" dirty="0">
                <a:solidFill>
                  <a:srgbClr val="28A7E1"/>
                </a:solidFill>
              </a:rPr>
              <a:t>杨昊龙编著</a:t>
            </a:r>
            <a:endParaRPr lang="zh-CN" altLang="en-US" dirty="0">
              <a:solidFill>
                <a:srgbClr val="28A7E1"/>
              </a:solidFill>
            </a:endParaRPr>
          </a:p>
        </p:txBody>
      </p:sp>
      <p:sp>
        <p:nvSpPr>
          <p:cNvPr id="22" name="矩形 21"/>
          <p:cNvSpPr/>
          <p:nvPr/>
        </p:nvSpPr>
        <p:spPr>
          <a:xfrm>
            <a:off x="2258147" y="2210312"/>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
        <p:nvSpPr>
          <p:cNvPr id="26" name="矩形 25"/>
          <p:cNvSpPr/>
          <p:nvPr/>
        </p:nvSpPr>
        <p:spPr>
          <a:xfrm>
            <a:off x="2258147" y="4511821"/>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
        <p:nvSpPr>
          <p:cNvPr id="2" name="文本框 1"/>
          <p:cNvSpPr txBox="1"/>
          <p:nvPr/>
        </p:nvSpPr>
        <p:spPr>
          <a:xfrm>
            <a:off x="2212975" y="3048635"/>
            <a:ext cx="8301355" cy="460375"/>
          </a:xfrm>
          <a:prstGeom prst="rect">
            <a:avLst/>
          </a:prstGeom>
          <a:noFill/>
        </p:spPr>
        <p:txBody>
          <a:bodyPr wrap="square" rtlCol="0" anchor="t">
            <a:spAutoFit/>
          </a:bodyPr>
          <a:p>
            <a:r>
              <a:rPr lang="zh-CN" altLang="en-US">
                <a:solidFill>
                  <a:schemeClr val="bg1"/>
                </a:solidFill>
              </a:rPr>
              <a:t>服务器配置与管理项目教程（微课版）</a:t>
            </a:r>
            <a:r>
              <a:rPr lang="en-US" altLang="zh-CN">
                <a:solidFill>
                  <a:schemeClr val="bg1"/>
                </a:solidFill>
              </a:rPr>
              <a:t>(</a:t>
            </a:r>
            <a:r>
              <a:rPr lang="zh-CN" altLang="en-US">
                <a:solidFill>
                  <a:schemeClr val="bg1"/>
                </a:solidFill>
              </a:rPr>
              <a:t>统信</a:t>
            </a:r>
            <a:r>
              <a:rPr lang="en-US" altLang="zh-CN">
                <a:solidFill>
                  <a:schemeClr val="bg1"/>
                </a:solidFill>
              </a:rPr>
              <a:t>UOS V20</a:t>
            </a:r>
            <a:r>
              <a:rPr lang="zh-CN" altLang="en-US">
                <a:solidFill>
                  <a:schemeClr val="bg1"/>
                </a:solidFill>
              </a:rPr>
              <a:t>）</a:t>
            </a:r>
            <a:endParaRPr lang="zh-CN" altLang="en-US">
              <a:solidFill>
                <a:schemeClr val="bg1"/>
              </a:solidFill>
            </a:endParaRPr>
          </a:p>
        </p:txBody>
      </p:sp>
    </p:spTree>
  </p:cSld>
  <p:clrMapOvr>
    <a:masterClrMapping/>
  </p:clrMapOvr>
  <p:transition spd="slow">
    <p:wheel spokes="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一、</a:t>
            </a:r>
            <a:r>
              <a:rPr lang="zh-CN" altLang="en-US" dirty="0">
                <a:latin typeface="Microsoft YaHei UI" panose="020B0503020204020204" pitchFamily="18" charset="-122"/>
                <a:cs typeface="Microsoft YaHei UI" panose="020B0503020204020204" pitchFamily="18" charset="-122"/>
                <a:sym typeface="+mn-ea"/>
              </a:rPr>
              <a:t>项目知识准备</a:t>
            </a:r>
            <a:endParaRPr lang="zh-CN" altLang="en-US" dirty="0"/>
          </a:p>
        </p:txBody>
      </p:sp>
      <p:sp>
        <p:nvSpPr>
          <p:cNvPr id="6" name="内容占位符 5"/>
          <p:cNvSpPr>
            <a:spLocks noGrp="1"/>
          </p:cNvSpPr>
          <p:nvPr>
            <p:ph idx="13"/>
          </p:nvPr>
        </p:nvSpPr>
        <p:spPr/>
        <p:txBody>
          <a:bodyPr>
            <a:noAutofit/>
          </a:bodyPr>
          <a:lstStyle/>
          <a:p>
            <a:r>
              <a:rPr lang="en-US" altLang="zh-CN" dirty="0"/>
              <a:t>NFS</a:t>
            </a:r>
            <a:r>
              <a:rPr lang="zh-CN" altLang="en-US" dirty="0"/>
              <a:t>服务的守护进程</a:t>
            </a:r>
            <a:endParaRPr lang="zh-CN" altLang="en-US" dirty="0"/>
          </a:p>
        </p:txBody>
      </p:sp>
      <p:sp>
        <p:nvSpPr>
          <p:cNvPr id="2" name="文本框 1"/>
          <p:cNvSpPr txBox="1"/>
          <p:nvPr/>
        </p:nvSpPr>
        <p:spPr>
          <a:xfrm>
            <a:off x="612775" y="1607230"/>
            <a:ext cx="10363200" cy="3269613"/>
          </a:xfrm>
          <a:prstGeom prst="rect">
            <a:avLst/>
          </a:prstGeom>
          <a:noFill/>
        </p:spPr>
        <p:txBody>
          <a:bodyPr wrap="square" rtlCol="0" anchor="t">
            <a:spAutoFit/>
          </a:bodyPr>
          <a:lstStyle/>
          <a:p>
            <a:pPr marL="3429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rpc.nfsd</a:t>
            </a:r>
            <a:endParaRPr lang="en-US" altLang="zh-CN" sz="2000" dirty="0">
              <a:solidFill>
                <a:srgbClr val="4C6062"/>
              </a:solidFill>
              <a:latin typeface="微软雅黑" panose="020B0503020204020204" pitchFamily="34" charset="-122"/>
              <a:ea typeface="微软雅黑" panose="020B0503020204020204" pitchFamily="34" charset="-122"/>
            </a:endParaRPr>
          </a:p>
          <a:p>
            <a:pPr marL="3429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rpc.mounted</a:t>
            </a:r>
            <a:endParaRPr lang="en-US" altLang="zh-CN" sz="2000" dirty="0">
              <a:solidFill>
                <a:srgbClr val="4C6062"/>
              </a:solidFill>
              <a:latin typeface="微软雅黑" panose="020B0503020204020204" pitchFamily="34" charset="-122"/>
              <a:ea typeface="微软雅黑" panose="020B0503020204020204" pitchFamily="34" charset="-122"/>
            </a:endParaRPr>
          </a:p>
          <a:p>
            <a:pPr marL="3429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rpcbind</a:t>
            </a:r>
            <a:endParaRPr lang="en-US" altLang="zh-CN" sz="2000" dirty="0">
              <a:solidFill>
                <a:srgbClr val="4C6062"/>
              </a:solidFill>
              <a:latin typeface="微软雅黑" panose="020B0503020204020204" pitchFamily="34" charset="-122"/>
              <a:ea typeface="微软雅黑" panose="020B0503020204020204" pitchFamily="34" charset="-122"/>
            </a:endParaRPr>
          </a:p>
          <a:p>
            <a:pPr marL="3429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4</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rpc.locked</a:t>
            </a:r>
            <a:endParaRPr lang="en-US" altLang="zh-CN" sz="2000" dirty="0">
              <a:solidFill>
                <a:srgbClr val="4C6062"/>
              </a:solidFill>
              <a:latin typeface="微软雅黑" panose="020B0503020204020204" pitchFamily="34" charset="-122"/>
              <a:ea typeface="微软雅黑" panose="020B0503020204020204" pitchFamily="34" charset="-122"/>
            </a:endParaRPr>
          </a:p>
          <a:p>
            <a:pPr marL="3429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5</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rpc.stated</a:t>
            </a:r>
            <a:endParaRPr lang="en-US" altLang="zh-CN" sz="2000" dirty="0">
              <a:solidFill>
                <a:srgbClr val="4C6062"/>
              </a:solidFill>
              <a:latin typeface="微软雅黑" panose="020B0503020204020204" pitchFamily="34" charset="-122"/>
              <a:ea typeface="微软雅黑" panose="020B0503020204020204" pitchFamily="34" charset="-122"/>
            </a:endParaRPr>
          </a:p>
          <a:p>
            <a:pPr marL="3429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6</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rpc.quotad</a:t>
            </a:r>
            <a:endParaRPr lang="en-US" altLang="zh-CN" sz="2000" dirty="0">
              <a:solidFill>
                <a:srgbClr val="4C6062"/>
              </a:solidFill>
              <a:latin typeface="微软雅黑" panose="020B0503020204020204" pitchFamily="34" charset="-122"/>
              <a:ea typeface="微软雅黑" panose="020B0503020204020204" pitchFamily="34" charset="-122"/>
            </a:endParaRPr>
          </a:p>
          <a:p>
            <a:pPr marL="342900">
              <a:lnSpc>
                <a:spcPct val="150000"/>
              </a:lnSpc>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633075" cy="1123950"/>
            <a:chOff x="1325" y="8641"/>
            <a:chExt cx="16745" cy="1770"/>
          </a:xfrm>
        </p:grpSpPr>
        <p:sp>
          <p:nvSpPr>
            <p:cNvPr id="38" name="矩形 37"/>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p:transition spd="slow">
    <p:push/>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4914029" y="2743994"/>
            <a:ext cx="2251946" cy="369353"/>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17" name="TextBox 1"/>
          <p:cNvSpPr txBox="1"/>
          <p:nvPr/>
        </p:nvSpPr>
        <p:spPr>
          <a:xfrm>
            <a:off x="5133472" y="2777709"/>
            <a:ext cx="1705595"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项目设计与准备</a:t>
            </a:r>
            <a:endPar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18" name="TextBox 1"/>
          <p:cNvSpPr txBox="1"/>
          <p:nvPr/>
        </p:nvSpPr>
        <p:spPr>
          <a:xfrm>
            <a:off x="5133472" y="2069841"/>
            <a:ext cx="1461939"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项目知识准备</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48" name="TextBox 1"/>
          <p:cNvSpPr txBox="1"/>
          <p:nvPr/>
        </p:nvSpPr>
        <p:spPr>
          <a:xfrm>
            <a:off x="5176004" y="3531486"/>
            <a:ext cx="974626"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项目实施</a:t>
            </a:r>
            <a:endPar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50" name="TextBox 1"/>
          <p:cNvSpPr txBox="1"/>
          <p:nvPr/>
        </p:nvSpPr>
        <p:spPr>
          <a:xfrm>
            <a:off x="5123624" y="4281352"/>
            <a:ext cx="4025141"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项目实录：配置与管理</a:t>
            </a:r>
            <a:r>
              <a:rPr kumimoji="0" lang="en-US" altLang="zh-CN"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Samba</a:t>
            </a:r>
            <a:r>
              <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服务器</a:t>
            </a:r>
            <a:endPar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51" name="Freeform 3"/>
          <p:cNvSpPr/>
          <p:nvPr/>
        </p:nvSpPr>
        <p:spPr>
          <a:xfrm>
            <a:off x="4700092" y="1642913"/>
            <a:ext cx="79628" cy="3615681"/>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52" name="Freeform 3"/>
          <p:cNvSpPr/>
          <p:nvPr/>
        </p:nvSpPr>
        <p:spPr>
          <a:xfrm>
            <a:off x="4637406" y="215848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637406" y="2902368"/>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3" name="Freeform 3"/>
          <p:cNvSpPr/>
          <p:nvPr/>
        </p:nvSpPr>
        <p:spPr>
          <a:xfrm>
            <a:off x="4637406" y="36357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4" name="Freeform 3"/>
          <p:cNvSpPr/>
          <p:nvPr/>
        </p:nvSpPr>
        <p:spPr>
          <a:xfrm>
            <a:off x="4637406" y="43596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Tree>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二、</a:t>
            </a:r>
            <a:r>
              <a:rPr lang="zh-CN" altLang="en-US" dirty="0">
                <a:latin typeface="Microsoft YaHei UI" panose="020B0503020204020204" pitchFamily="18" charset="-122"/>
                <a:cs typeface="Microsoft YaHei UI" panose="020B0503020204020204" pitchFamily="18" charset="-122"/>
                <a:sym typeface="+mn-ea"/>
              </a:rPr>
              <a:t>项目设计与准备</a:t>
            </a:r>
            <a:endParaRPr lang="zh-CN" altLang="en-US" dirty="0"/>
          </a:p>
        </p:txBody>
      </p:sp>
      <p:sp>
        <p:nvSpPr>
          <p:cNvPr id="6" name="内容占位符 5"/>
          <p:cNvSpPr>
            <a:spLocks noGrp="1"/>
          </p:cNvSpPr>
          <p:nvPr>
            <p:ph idx="13"/>
          </p:nvPr>
        </p:nvSpPr>
        <p:spPr/>
        <p:txBody>
          <a:bodyPr>
            <a:normAutofit/>
          </a:bodyPr>
          <a:lstStyle/>
          <a:p>
            <a:r>
              <a:rPr lang="en-US" altLang="zh-CN" dirty="0"/>
              <a:t>NFS</a:t>
            </a:r>
            <a:r>
              <a:rPr lang="zh-CN" altLang="en-US" dirty="0"/>
              <a:t>服务器和</a:t>
            </a:r>
            <a:r>
              <a:rPr lang="en-US" altLang="zh-CN" dirty="0"/>
              <a:t>NFS</a:t>
            </a:r>
            <a:r>
              <a:rPr lang="zh-CN" altLang="en-US" dirty="0"/>
              <a:t>客户端</a:t>
            </a:r>
            <a:endParaRPr lang="zh-CN" altLang="en-US" b="0" dirty="0"/>
          </a:p>
        </p:txBody>
      </p:sp>
      <p:sp>
        <p:nvSpPr>
          <p:cNvPr id="2" name="文本框 1"/>
          <p:cNvSpPr txBox="1"/>
          <p:nvPr/>
        </p:nvSpPr>
        <p:spPr>
          <a:xfrm>
            <a:off x="928187" y="1570517"/>
            <a:ext cx="10276388" cy="961289"/>
          </a:xfrm>
          <a:prstGeom prst="rect">
            <a:avLst/>
          </a:prstGeom>
          <a:noFill/>
        </p:spPr>
        <p:txBody>
          <a:bodyPr wrap="square" rtlCol="0" anchor="t">
            <a:spAutoFit/>
          </a:bodyPr>
          <a:lstStyle/>
          <a:p>
            <a:pPr indent="266700" algn="just">
              <a:lnSpc>
                <a:spcPct val="150000"/>
              </a:lnSpc>
            </a:pPr>
            <a:r>
              <a:rPr lang="zh-CN" altLang="en-US" sz="2000" kern="100" dirty="0">
                <a:effectLst/>
                <a:latin typeface="+mn-ea"/>
              </a:rPr>
              <a:t>  配置</a:t>
            </a:r>
            <a:r>
              <a:rPr lang="en-US" altLang="zh-CN" sz="2000" kern="100" dirty="0">
                <a:effectLst/>
                <a:latin typeface="+mn-ea"/>
              </a:rPr>
              <a:t>NFS</a:t>
            </a:r>
            <a:r>
              <a:rPr lang="zh-CN" altLang="en-US" sz="2000" kern="100" dirty="0">
                <a:effectLst/>
                <a:latin typeface="+mn-ea"/>
              </a:rPr>
              <a:t>服务器，使得</a:t>
            </a:r>
            <a:r>
              <a:rPr lang="en-US" altLang="zh-CN" sz="2000" kern="100" dirty="0">
                <a:effectLst/>
                <a:latin typeface="+mn-ea"/>
              </a:rPr>
              <a:t>NFS</a:t>
            </a:r>
            <a:r>
              <a:rPr lang="zh-CN" altLang="en-US" sz="2000" kern="100" dirty="0">
                <a:effectLst/>
                <a:latin typeface="+mn-ea"/>
              </a:rPr>
              <a:t>客户机</a:t>
            </a:r>
            <a:r>
              <a:rPr lang="en-US" altLang="zh-CN" sz="2000" kern="100" dirty="0">
                <a:effectLst/>
                <a:latin typeface="+mn-ea"/>
              </a:rPr>
              <a:t>Client1</a:t>
            </a:r>
            <a:r>
              <a:rPr lang="zh-CN" altLang="en-US" sz="2000" kern="100" dirty="0">
                <a:effectLst/>
                <a:latin typeface="+mn-ea"/>
              </a:rPr>
              <a:t>可以浏览</a:t>
            </a:r>
            <a:r>
              <a:rPr lang="en-US" altLang="zh-CN" sz="2000" kern="100" dirty="0">
                <a:effectLst/>
                <a:latin typeface="+mn-ea"/>
              </a:rPr>
              <a:t>NFS</a:t>
            </a:r>
            <a:r>
              <a:rPr lang="zh-CN" altLang="en-US" sz="2000" kern="100" dirty="0">
                <a:effectLst/>
                <a:latin typeface="+mn-ea"/>
              </a:rPr>
              <a:t>服务器中特定目录下的内容。</a:t>
            </a:r>
            <a:r>
              <a:rPr lang="en-US" altLang="zh-CN" sz="2000" kern="100" dirty="0">
                <a:effectLst/>
                <a:latin typeface="+mn-ea"/>
              </a:rPr>
              <a:t>NFS</a:t>
            </a:r>
            <a:r>
              <a:rPr lang="zh-CN" altLang="en-US" sz="2000" kern="100" dirty="0">
                <a:effectLst/>
                <a:latin typeface="+mn-ea"/>
              </a:rPr>
              <a:t>服务器和</a:t>
            </a:r>
            <a:r>
              <a:rPr lang="en-US" altLang="zh-CN" sz="2000" kern="100" dirty="0">
                <a:effectLst/>
                <a:latin typeface="+mn-ea"/>
              </a:rPr>
              <a:t>NFS</a:t>
            </a:r>
            <a:r>
              <a:rPr lang="zh-CN" altLang="en-US" sz="2000" kern="100" dirty="0">
                <a:effectLst/>
                <a:latin typeface="+mn-ea"/>
              </a:rPr>
              <a:t>客户端使用的操作系统以及</a:t>
            </a:r>
            <a:r>
              <a:rPr lang="en-US" altLang="zh-CN" sz="2000" kern="100" dirty="0">
                <a:effectLst/>
                <a:latin typeface="+mn-ea"/>
              </a:rPr>
              <a:t>IP</a:t>
            </a:r>
            <a:r>
              <a:rPr lang="zh-CN" altLang="en-US" sz="2000" kern="100" dirty="0">
                <a:effectLst/>
                <a:latin typeface="+mn-ea"/>
              </a:rPr>
              <a:t>地址可以根据表</a:t>
            </a:r>
            <a:r>
              <a:rPr lang="zh-CN" altLang="en-US" sz="2000" kern="100" dirty="0">
                <a:latin typeface="+mn-ea"/>
              </a:rPr>
              <a:t>。</a:t>
            </a:r>
            <a:endParaRPr lang="zh-CN" altLang="en-US" sz="2000" kern="100" dirty="0">
              <a:effectLst/>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a:off x="841375" y="2534841"/>
            <a:ext cx="10119794" cy="1904999"/>
          </a:xfrm>
          <a:prstGeom prst="rect">
            <a:avLst/>
          </a:prstGeom>
        </p:spPr>
      </p:pic>
      <p:graphicFrame>
        <p:nvGraphicFramePr>
          <p:cNvPr id="3" name="对象 2"/>
          <p:cNvGraphicFramePr>
            <a:graphicFrameLocks noChangeAspect="1"/>
          </p:cNvGraphicFramePr>
          <p:nvPr/>
        </p:nvGraphicFramePr>
        <p:xfrm>
          <a:off x="2289175" y="2980747"/>
          <a:ext cx="7089976" cy="1502842"/>
        </p:xfrm>
        <a:graphic>
          <a:graphicData uri="http://schemas.openxmlformats.org/presentationml/2006/ole">
            <mc:AlternateContent xmlns:mc="http://schemas.openxmlformats.org/markup-compatibility/2006">
              <mc:Choice xmlns:v="urn:schemas-microsoft-com:vml" Requires="v">
                <p:oleObj spid="_x0000_s5" name="Document" r:id="rId2" imgW="5624830" imgH="1193165" progId="Word.Document.12">
                  <p:embed/>
                </p:oleObj>
              </mc:Choice>
              <mc:Fallback>
                <p:oleObj name="Document" r:id="rId2" imgW="5624830" imgH="1193165" progId="Word.Document.12">
                  <p:embed/>
                  <p:pic>
                    <p:nvPicPr>
                      <p:cNvPr id="0" name="图片 4"/>
                      <p:cNvPicPr/>
                      <p:nvPr/>
                    </p:nvPicPr>
                    <p:blipFill>
                      <a:blip r:embed="rId3"/>
                      <a:stretch>
                        <a:fillRect/>
                      </a:stretch>
                    </p:blipFill>
                    <p:spPr>
                      <a:xfrm>
                        <a:off x="2289175" y="2980747"/>
                        <a:ext cx="7089976" cy="1502842"/>
                      </a:xfrm>
                      <a:prstGeom prst="rect">
                        <a:avLst/>
                      </a:prstGeom>
                    </p:spPr>
                  </p:pic>
                </p:oleObj>
              </mc:Fallback>
            </mc:AlternateContent>
          </a:graphicData>
        </a:graphic>
      </p:graphicFrame>
    </p:spTree>
  </p:cSld>
  <p:clrMapOvr>
    <a:masterClrMapping/>
  </p:clrMapOvr>
  <p:transition spd="slow">
    <p:push/>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5066429" y="3485577"/>
            <a:ext cx="1772638" cy="369353"/>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17" name="TextBox 1"/>
          <p:cNvSpPr txBox="1"/>
          <p:nvPr/>
        </p:nvSpPr>
        <p:spPr>
          <a:xfrm>
            <a:off x="5133472" y="2777709"/>
            <a:ext cx="1705595"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项目设计与准备</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18" name="TextBox 1"/>
          <p:cNvSpPr txBox="1"/>
          <p:nvPr/>
        </p:nvSpPr>
        <p:spPr>
          <a:xfrm>
            <a:off x="5133472" y="2069841"/>
            <a:ext cx="1461939"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项目知识准备</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48" name="TextBox 1"/>
          <p:cNvSpPr txBox="1"/>
          <p:nvPr/>
        </p:nvSpPr>
        <p:spPr>
          <a:xfrm>
            <a:off x="5176004" y="3531486"/>
            <a:ext cx="974626"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a:t>
            </a:r>
            <a:r>
              <a:rPr lang="zh-CN" altLang="en-US" sz="1900" dirty="0">
                <a:solidFill>
                  <a:schemeClr val="bg1"/>
                </a:solidFill>
                <a:latin typeface="Microsoft YaHei UI" panose="020B0503020204020204" pitchFamily="18" charset="-122"/>
                <a:ea typeface="微软雅黑" panose="020B0503020204020204" pitchFamily="34" charset="-122"/>
              </a:rPr>
              <a:t>实施</a:t>
            </a:r>
            <a:endParaRPr lang="zh-CN" altLang="en-US" sz="1900" dirty="0">
              <a:solidFill>
                <a:schemeClr val="bg1"/>
              </a:solidFill>
              <a:latin typeface="Microsoft YaHei UI" panose="020B0503020204020204" pitchFamily="18" charset="-122"/>
              <a:ea typeface="微软雅黑" panose="020B0503020204020204" pitchFamily="34" charset="-122"/>
            </a:endParaRPr>
          </a:p>
        </p:txBody>
      </p:sp>
      <p:sp>
        <p:nvSpPr>
          <p:cNvPr id="50" name="TextBox 1"/>
          <p:cNvSpPr txBox="1"/>
          <p:nvPr/>
        </p:nvSpPr>
        <p:spPr>
          <a:xfrm>
            <a:off x="5123624" y="4281352"/>
            <a:ext cx="4025141"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项目实录：配置与管理</a:t>
            </a:r>
            <a:r>
              <a:rPr kumimoji="0" lang="en-US" altLang="zh-CN"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Samba</a:t>
            </a:r>
            <a:r>
              <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服务器</a:t>
            </a:r>
            <a:endPar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51" name="Freeform 3"/>
          <p:cNvSpPr/>
          <p:nvPr/>
        </p:nvSpPr>
        <p:spPr>
          <a:xfrm>
            <a:off x="4700092" y="1642913"/>
            <a:ext cx="79628" cy="3615681"/>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52" name="Freeform 3"/>
          <p:cNvSpPr/>
          <p:nvPr/>
        </p:nvSpPr>
        <p:spPr>
          <a:xfrm>
            <a:off x="4637406" y="215848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637406" y="2902368"/>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3" name="Freeform 3"/>
          <p:cNvSpPr/>
          <p:nvPr/>
        </p:nvSpPr>
        <p:spPr>
          <a:xfrm>
            <a:off x="4637406" y="36357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4" name="Freeform 3"/>
          <p:cNvSpPr/>
          <p:nvPr/>
        </p:nvSpPr>
        <p:spPr>
          <a:xfrm>
            <a:off x="4637406" y="43596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Tree>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任务8-1配置一台完整的</a:t>
            </a:r>
            <a:r>
              <a:rPr lang="en-US" altLang="zh-CN" dirty="0"/>
              <a:t>NFS</a:t>
            </a:r>
            <a:r>
              <a:rPr lang="zh-CN" altLang="en-US" dirty="0"/>
              <a:t>服务器</a:t>
            </a:r>
            <a:endParaRPr lang="zh-CN" altLang="en-US" b="0" dirty="0"/>
          </a:p>
        </p:txBody>
      </p:sp>
      <p:sp>
        <p:nvSpPr>
          <p:cNvPr id="2" name="文本框 1"/>
          <p:cNvSpPr txBox="1"/>
          <p:nvPr/>
        </p:nvSpPr>
        <p:spPr>
          <a:xfrm>
            <a:off x="984793" y="1471587"/>
            <a:ext cx="9888772" cy="3115725"/>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本项目要用到计算机名，在</a:t>
            </a:r>
            <a:r>
              <a:rPr lang="en-US" altLang="zh-CN" sz="2000" dirty="0">
                <a:solidFill>
                  <a:srgbClr val="4C6062"/>
                </a:solidFill>
                <a:latin typeface="微软雅黑" panose="020B0503020204020204" pitchFamily="34" charset="-122"/>
                <a:ea typeface="微软雅黑" panose="020B0503020204020204" pitchFamily="34" charset="-122"/>
              </a:rPr>
              <a:t>Server01</a:t>
            </a:r>
            <a:r>
              <a:rPr lang="zh-CN" altLang="en-US" sz="2000" dirty="0">
                <a:solidFill>
                  <a:srgbClr val="4C6062"/>
                </a:solidFill>
                <a:latin typeface="微软雅黑" panose="020B0503020204020204" pitchFamily="34" charset="-122"/>
                <a:ea typeface="微软雅黑" panose="020B0503020204020204" pitchFamily="34" charset="-122"/>
              </a:rPr>
              <a:t>上设置</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/hosts</a:t>
            </a:r>
            <a:r>
              <a:rPr lang="zh-CN" altLang="en-US" sz="2000" dirty="0">
                <a:solidFill>
                  <a:srgbClr val="4C6062"/>
                </a:solidFill>
                <a:latin typeface="微软雅黑" panose="020B0503020204020204" pitchFamily="34" charset="-122"/>
                <a:ea typeface="微软雅黑" panose="020B0503020204020204" pitchFamily="34" charset="-122"/>
              </a:rPr>
              <a:t>文件，使</a:t>
            </a:r>
            <a:r>
              <a:rPr lang="en-US" altLang="zh-CN" sz="2000" dirty="0">
                <a:solidFill>
                  <a:srgbClr val="4C6062"/>
                </a:solidFill>
                <a:latin typeface="微软雅黑" panose="020B0503020204020204" pitchFamily="34" charset="-122"/>
                <a:ea typeface="微软雅黑" panose="020B0503020204020204" pitchFamily="34" charset="-122"/>
              </a:rPr>
              <a:t>IP</a:t>
            </a:r>
            <a:r>
              <a:rPr lang="zh-CN" altLang="en-US" sz="2000" dirty="0">
                <a:solidFill>
                  <a:srgbClr val="4C6062"/>
                </a:solidFill>
                <a:latin typeface="微软雅黑" panose="020B0503020204020204" pitchFamily="34" charset="-122"/>
                <a:ea typeface="微软雅黑" panose="020B0503020204020204" pitchFamily="34" charset="-122"/>
              </a:rPr>
              <a:t>地址与计算机名对应。</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cat /</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/hosts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192.168.10.1	Server01</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192.168.10.20 	Client1</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11" name="图片 10"/>
          <p:cNvPicPr>
            <a:picLocks noChangeAspect="1"/>
          </p:cNvPicPr>
          <p:nvPr/>
        </p:nvPicPr>
        <p:blipFill>
          <a:blip r:embed="rId1"/>
          <a:stretch>
            <a:fillRect/>
          </a:stretch>
        </p:blipFill>
        <p:spPr>
          <a:xfrm>
            <a:off x="984793" y="2515394"/>
            <a:ext cx="10120323" cy="1523999"/>
          </a:xfrm>
          <a:prstGeom prst="rect">
            <a:avLst/>
          </a:prstGeom>
        </p:spPr>
      </p:pic>
    </p:spTree>
  </p:cSld>
  <p:clrMapOvr>
    <a:masterClrMapping/>
  </p:clrMapOvr>
  <p:transition spd="slow">
    <p:push/>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任务8-1配置一台完整的</a:t>
            </a:r>
            <a:r>
              <a:rPr lang="en-US" altLang="zh-CN" dirty="0"/>
              <a:t>NFS</a:t>
            </a:r>
            <a:r>
              <a:rPr lang="zh-CN" altLang="en-US" dirty="0"/>
              <a:t>服务器</a:t>
            </a:r>
            <a:endParaRPr lang="zh-CN" altLang="en-US" b="0" dirty="0"/>
          </a:p>
        </p:txBody>
      </p:sp>
      <p:sp>
        <p:nvSpPr>
          <p:cNvPr id="2" name="文本框 1"/>
          <p:cNvSpPr txBox="1"/>
          <p:nvPr/>
        </p:nvSpPr>
        <p:spPr>
          <a:xfrm>
            <a:off x="984793" y="1471587"/>
            <a:ext cx="9888772" cy="5808770"/>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在统信</a:t>
            </a:r>
            <a:r>
              <a:rPr lang="en-US" altLang="zh-CN" sz="2000" dirty="0">
                <a:solidFill>
                  <a:srgbClr val="4C6062"/>
                </a:solidFill>
                <a:latin typeface="微软雅黑" panose="020B0503020204020204" pitchFamily="34" charset="-122"/>
                <a:ea typeface="微软雅黑" panose="020B0503020204020204" pitchFamily="34" charset="-122"/>
              </a:rPr>
              <a:t>UOS V20</a:t>
            </a:r>
            <a:r>
              <a:rPr lang="zh-CN" altLang="en-US" sz="2000" dirty="0">
                <a:solidFill>
                  <a:srgbClr val="4C6062"/>
                </a:solidFill>
                <a:latin typeface="微软雅黑" panose="020B0503020204020204" pitchFamily="34" charset="-122"/>
                <a:ea typeface="微软雅黑" panose="020B0503020204020204" pitchFamily="34" charset="-122"/>
              </a:rPr>
              <a:t>中，在默认情况下，</a:t>
            </a:r>
            <a:r>
              <a:rPr lang="en-US" altLang="zh-CN" sz="2000" dirty="0">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服务会被自动安装到计算机中。</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．安装</a:t>
            </a:r>
            <a:r>
              <a:rPr lang="en-US" altLang="zh-CN" sz="2000" dirty="0">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服务器</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要成功启用</a:t>
            </a:r>
            <a:r>
              <a:rPr lang="en-US" altLang="zh-CN" sz="2000" dirty="0">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服务，必须保证服务器中已经安装了</a:t>
            </a:r>
            <a:r>
              <a:rPr lang="en-US" altLang="zh-CN" sz="2000" dirty="0" err="1">
                <a:solidFill>
                  <a:srgbClr val="4C6062"/>
                </a:solidFill>
                <a:latin typeface="微软雅黑" panose="020B0503020204020204" pitchFamily="34" charset="-122"/>
                <a:ea typeface="微软雅黑" panose="020B0503020204020204" pitchFamily="34" charset="-122"/>
              </a:rPr>
              <a:t>rpcbind</a:t>
            </a:r>
            <a:r>
              <a:rPr lang="zh-CN" altLang="en-US" sz="2000" dirty="0">
                <a:solidFill>
                  <a:srgbClr val="4C6062"/>
                </a:solidFill>
                <a:latin typeface="微软雅黑" panose="020B0503020204020204" pitchFamily="34" charset="-122"/>
                <a:ea typeface="微软雅黑" panose="020B0503020204020204" pitchFamily="34" charset="-122"/>
              </a:rPr>
              <a:t>和</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-utils</a:t>
            </a:r>
            <a:r>
              <a:rPr lang="zh-CN" altLang="en-US" sz="2000" dirty="0">
                <a:solidFill>
                  <a:srgbClr val="4C6062"/>
                </a:solidFill>
                <a:latin typeface="微软雅黑" panose="020B0503020204020204" pitchFamily="34" charset="-122"/>
                <a:ea typeface="微软雅黑" panose="020B0503020204020204" pitchFamily="34" charset="-122"/>
              </a:rPr>
              <a:t>两个软件包。</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如果系统还没有安装</a:t>
            </a:r>
            <a:r>
              <a:rPr lang="en-US" altLang="zh-CN" sz="2000" dirty="0">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软件包，则可以使用</a:t>
            </a:r>
            <a:r>
              <a:rPr lang="en-US" altLang="zh-CN" sz="2000" dirty="0" err="1">
                <a:solidFill>
                  <a:srgbClr val="4C6062"/>
                </a:solidFill>
                <a:latin typeface="微软雅黑" panose="020B0503020204020204" pitchFamily="34" charset="-122"/>
                <a:ea typeface="微软雅黑" panose="020B0503020204020204" pitchFamily="34" charset="-122"/>
              </a:rPr>
              <a:t>dnf</a:t>
            </a:r>
            <a:r>
              <a:rPr lang="zh-CN" altLang="en-US" sz="2000" dirty="0">
                <a:solidFill>
                  <a:srgbClr val="4C6062"/>
                </a:solidFill>
                <a:latin typeface="微软雅黑" panose="020B0503020204020204" pitchFamily="34" charset="-122"/>
                <a:ea typeface="微软雅黑" panose="020B0503020204020204" pitchFamily="34" charset="-122"/>
              </a:rPr>
              <a:t>命令安装所需的软件包。</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① 使用</a:t>
            </a:r>
            <a:r>
              <a:rPr lang="en-US" altLang="zh-CN" sz="2000" dirty="0" err="1">
                <a:solidFill>
                  <a:srgbClr val="4C6062"/>
                </a:solidFill>
                <a:latin typeface="微软雅黑" panose="020B0503020204020204" pitchFamily="34" charset="-122"/>
                <a:ea typeface="微软雅黑" panose="020B0503020204020204" pitchFamily="34" charset="-122"/>
              </a:rPr>
              <a:t>dnf</a:t>
            </a:r>
            <a:r>
              <a:rPr lang="zh-CN" altLang="en-US" sz="2000" dirty="0">
                <a:solidFill>
                  <a:srgbClr val="4C6062"/>
                </a:solidFill>
                <a:latin typeface="微软雅黑" panose="020B0503020204020204" pitchFamily="34" charset="-122"/>
                <a:ea typeface="微软雅黑" panose="020B0503020204020204" pitchFamily="34" charset="-122"/>
              </a:rPr>
              <a:t>命令安装</a:t>
            </a:r>
            <a:r>
              <a:rPr lang="en-US" altLang="zh-CN" sz="2000" dirty="0">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服务。</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mount /dev/</a:t>
            </a:r>
            <a:r>
              <a:rPr lang="en-US" altLang="zh-CN" sz="2000" dirty="0" err="1">
                <a:solidFill>
                  <a:srgbClr val="4C6062"/>
                </a:solidFill>
                <a:latin typeface="微软雅黑" panose="020B0503020204020204" pitchFamily="34" charset="-122"/>
                <a:ea typeface="微软雅黑" panose="020B0503020204020204" pitchFamily="34" charset="-122"/>
              </a:rPr>
              <a:t>cdrom</a:t>
            </a:r>
            <a:r>
              <a:rPr lang="en-US" altLang="zh-CN" sz="2000" dirty="0">
                <a:solidFill>
                  <a:srgbClr val="4C6062"/>
                </a:solidFill>
                <a:latin typeface="微软雅黑" panose="020B0503020204020204" pitchFamily="34" charset="-122"/>
                <a:ea typeface="微软雅黑" panose="020B0503020204020204" pitchFamily="34" charset="-122"/>
              </a:rPr>
              <a:t> /media</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vim /</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yum.repos.d</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dvd.repo</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dnf</a:t>
            </a:r>
            <a:r>
              <a:rPr lang="en-US" altLang="zh-CN" sz="2000" dirty="0">
                <a:solidFill>
                  <a:srgbClr val="4C6062"/>
                </a:solidFill>
                <a:latin typeface="微软雅黑" panose="020B0503020204020204" pitchFamily="34" charset="-122"/>
                <a:ea typeface="微软雅黑" panose="020B0503020204020204" pitchFamily="34" charset="-122"/>
              </a:rPr>
              <a:t> clean all                     //</a:t>
            </a:r>
            <a:r>
              <a:rPr lang="zh-CN" altLang="en-US" sz="2000" dirty="0">
                <a:solidFill>
                  <a:srgbClr val="4C6062"/>
                </a:solidFill>
                <a:latin typeface="微软雅黑" panose="020B0503020204020204" pitchFamily="34" charset="-122"/>
                <a:ea typeface="微软雅黑" panose="020B0503020204020204" pitchFamily="34" charset="-122"/>
              </a:rPr>
              <a:t>安装前先清除缓存</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dnf</a:t>
            </a:r>
            <a:r>
              <a:rPr lang="en-US" altLang="zh-CN" sz="2000" dirty="0">
                <a:solidFill>
                  <a:srgbClr val="4C6062"/>
                </a:solidFill>
                <a:latin typeface="微软雅黑" panose="020B0503020204020204" pitchFamily="34" charset="-122"/>
                <a:ea typeface="微软雅黑" panose="020B0503020204020204" pitchFamily="34" charset="-122"/>
              </a:rPr>
              <a:t>  install  </a:t>
            </a:r>
            <a:r>
              <a:rPr lang="en-US" altLang="zh-CN" sz="2000" dirty="0" err="1">
                <a:solidFill>
                  <a:srgbClr val="4C6062"/>
                </a:solidFill>
                <a:latin typeface="微软雅黑" panose="020B0503020204020204" pitchFamily="34" charset="-122"/>
                <a:ea typeface="微软雅黑" panose="020B0503020204020204" pitchFamily="34" charset="-122"/>
              </a:rPr>
              <a:t>rpcbind</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-utils  –y</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11" name="图片 10"/>
          <p:cNvPicPr>
            <a:picLocks noChangeAspect="1"/>
          </p:cNvPicPr>
          <p:nvPr/>
        </p:nvPicPr>
        <p:blipFill>
          <a:blip r:embed="rId1"/>
          <a:stretch>
            <a:fillRect/>
          </a:stretch>
        </p:blipFill>
        <p:spPr>
          <a:xfrm>
            <a:off x="984793" y="2515394"/>
            <a:ext cx="10120323" cy="4190999"/>
          </a:xfrm>
          <a:prstGeom prst="rect">
            <a:avLst/>
          </a:prstGeom>
        </p:spPr>
      </p:pic>
    </p:spTree>
  </p:cSld>
  <p:clrMapOvr>
    <a:masterClrMapping/>
  </p:clrMapOvr>
  <p:transition spd="slow">
    <p:push/>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任务8-1配置一台完整的</a:t>
            </a:r>
            <a:r>
              <a:rPr lang="en-US" altLang="zh-CN" dirty="0"/>
              <a:t>NFS</a:t>
            </a:r>
            <a:r>
              <a:rPr lang="zh-CN" altLang="en-US" dirty="0"/>
              <a:t>服务器</a:t>
            </a:r>
            <a:endParaRPr lang="zh-CN" altLang="en-US" b="0" dirty="0"/>
          </a:p>
        </p:txBody>
      </p:sp>
      <p:sp>
        <p:nvSpPr>
          <p:cNvPr id="2" name="文本框 1"/>
          <p:cNvSpPr txBox="1"/>
          <p:nvPr/>
        </p:nvSpPr>
        <p:spPr>
          <a:xfrm>
            <a:off x="984793" y="1471587"/>
            <a:ext cx="9888772" cy="5347105"/>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启动</a:t>
            </a:r>
            <a:r>
              <a:rPr lang="en-US" altLang="zh-CN" sz="2000" dirty="0">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，并设置防火墙</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① 查询</a:t>
            </a:r>
            <a:r>
              <a:rPr lang="en-US" altLang="zh-CN" sz="2000" dirty="0">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的各个程序是否在正常运行，命令如下。</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rpcinfo</a:t>
            </a:r>
            <a:r>
              <a:rPr lang="en-US" altLang="zh-CN" sz="2000" dirty="0">
                <a:solidFill>
                  <a:srgbClr val="4C6062"/>
                </a:solidFill>
                <a:latin typeface="微软雅黑" panose="020B0503020204020204" pitchFamily="34" charset="-122"/>
                <a:ea typeface="微软雅黑" panose="020B0503020204020204" pitchFamily="34" charset="-122"/>
              </a:rPr>
              <a:t>  -p </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② </a:t>
            </a:r>
            <a:r>
              <a:rPr lang="zh-CN" altLang="en-US" sz="2000" dirty="0">
                <a:solidFill>
                  <a:srgbClr val="4C6062"/>
                </a:solidFill>
                <a:latin typeface="微软雅黑" panose="020B0503020204020204" pitchFamily="34" charset="-122"/>
                <a:ea typeface="微软雅黑" panose="020B0503020204020204" pitchFamily="34" charset="-122"/>
              </a:rPr>
              <a:t>如果没有看到</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和</a:t>
            </a:r>
            <a:r>
              <a:rPr lang="en-US" altLang="zh-CN" sz="2000" dirty="0">
                <a:solidFill>
                  <a:srgbClr val="4C6062"/>
                </a:solidFill>
                <a:latin typeface="微软雅黑" panose="020B0503020204020204" pitchFamily="34" charset="-122"/>
                <a:ea typeface="微软雅黑" panose="020B0503020204020204" pitchFamily="34" charset="-122"/>
              </a:rPr>
              <a:t>mounted</a:t>
            </a:r>
            <a:r>
              <a:rPr lang="zh-CN" altLang="en-US" sz="2000" dirty="0">
                <a:solidFill>
                  <a:srgbClr val="4C6062"/>
                </a:solidFill>
                <a:latin typeface="微软雅黑" panose="020B0503020204020204" pitchFamily="34" charset="-122"/>
                <a:ea typeface="微软雅黑" panose="020B0503020204020204" pitchFamily="34" charset="-122"/>
              </a:rPr>
              <a:t>参数，则说明</a:t>
            </a:r>
            <a:r>
              <a:rPr lang="en-US" altLang="zh-CN" sz="2000" dirty="0">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没有运行，需要启动它。</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systemctl</a:t>
            </a:r>
            <a:r>
              <a:rPr lang="en-US" altLang="zh-CN" sz="2000" dirty="0">
                <a:solidFill>
                  <a:srgbClr val="4C6062"/>
                </a:solidFill>
                <a:latin typeface="微软雅黑" panose="020B0503020204020204" pitchFamily="34" charset="-122"/>
                <a:ea typeface="微软雅黑" panose="020B0503020204020204" pitchFamily="34" charset="-122"/>
              </a:rPr>
              <a:t> start  </a:t>
            </a:r>
            <a:r>
              <a:rPr lang="en-US" altLang="zh-CN" sz="2000" dirty="0" err="1">
                <a:solidFill>
                  <a:srgbClr val="4C6062"/>
                </a:solidFill>
                <a:latin typeface="微软雅黑" panose="020B0503020204020204" pitchFamily="34" charset="-122"/>
                <a:ea typeface="微软雅黑" panose="020B0503020204020204" pitchFamily="34" charset="-122"/>
              </a:rPr>
              <a:t>rpcbind</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systemctl</a:t>
            </a:r>
            <a:r>
              <a:rPr lang="en-US" altLang="zh-CN" sz="2000" dirty="0">
                <a:solidFill>
                  <a:srgbClr val="4C6062"/>
                </a:solidFill>
                <a:latin typeface="微软雅黑" panose="020B0503020204020204" pitchFamily="34" charset="-122"/>
                <a:ea typeface="微软雅黑" panose="020B0503020204020204" pitchFamily="34" charset="-122"/>
              </a:rPr>
              <a:t> enable  </a:t>
            </a:r>
            <a:r>
              <a:rPr lang="en-US" altLang="zh-CN" sz="2000" dirty="0" err="1">
                <a:solidFill>
                  <a:srgbClr val="4C6062"/>
                </a:solidFill>
                <a:latin typeface="微软雅黑" panose="020B0503020204020204" pitchFamily="34" charset="-122"/>
                <a:ea typeface="微软雅黑" panose="020B0503020204020204" pitchFamily="34" charset="-122"/>
              </a:rPr>
              <a:t>rpcbind</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systemctl</a:t>
            </a:r>
            <a:r>
              <a:rPr lang="en-US" altLang="zh-CN" sz="2000" dirty="0">
                <a:solidFill>
                  <a:srgbClr val="4C6062"/>
                </a:solidFill>
                <a:latin typeface="微软雅黑" panose="020B0503020204020204" pitchFamily="34" charset="-122"/>
                <a:ea typeface="微软雅黑" panose="020B0503020204020204" pitchFamily="34" charset="-122"/>
              </a:rPr>
              <a:t> start  </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-utils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systemctl</a:t>
            </a:r>
            <a:r>
              <a:rPr lang="en-US" altLang="zh-CN" sz="2000" dirty="0">
                <a:solidFill>
                  <a:srgbClr val="4C6062"/>
                </a:solidFill>
                <a:latin typeface="微软雅黑" panose="020B0503020204020204" pitchFamily="34" charset="-122"/>
                <a:ea typeface="微软雅黑" panose="020B0503020204020204" pitchFamily="34" charset="-122"/>
              </a:rPr>
              <a:t> start  </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-server</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systemctl</a:t>
            </a:r>
            <a:r>
              <a:rPr lang="en-US" altLang="zh-CN" sz="2000" dirty="0">
                <a:solidFill>
                  <a:srgbClr val="4C6062"/>
                </a:solidFill>
                <a:latin typeface="微软雅黑" panose="020B0503020204020204" pitchFamily="34" charset="-122"/>
                <a:ea typeface="微软雅黑" panose="020B0503020204020204" pitchFamily="34" charset="-122"/>
              </a:rPr>
              <a:t> enable  </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-server</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11" name="图片 10"/>
          <p:cNvPicPr>
            <a:picLocks noChangeAspect="1"/>
          </p:cNvPicPr>
          <p:nvPr/>
        </p:nvPicPr>
        <p:blipFill>
          <a:blip r:embed="rId1"/>
          <a:stretch>
            <a:fillRect/>
          </a:stretch>
        </p:blipFill>
        <p:spPr>
          <a:xfrm>
            <a:off x="984793" y="3582194"/>
            <a:ext cx="10120323" cy="2666999"/>
          </a:xfrm>
          <a:prstGeom prst="rect">
            <a:avLst/>
          </a:prstGeom>
        </p:spPr>
      </p:pic>
      <p:pic>
        <p:nvPicPr>
          <p:cNvPr id="3" name="图片 2"/>
          <p:cNvPicPr>
            <a:picLocks noChangeAspect="1"/>
          </p:cNvPicPr>
          <p:nvPr/>
        </p:nvPicPr>
        <p:blipFill>
          <a:blip r:embed="rId1"/>
          <a:stretch>
            <a:fillRect/>
          </a:stretch>
        </p:blipFill>
        <p:spPr>
          <a:xfrm>
            <a:off x="984793" y="2533445"/>
            <a:ext cx="10120323" cy="591550"/>
          </a:xfrm>
          <a:prstGeom prst="rect">
            <a:avLst/>
          </a:prstGeom>
        </p:spPr>
      </p:pic>
    </p:spTree>
  </p:cSld>
  <p:clrMapOvr>
    <a:masterClrMapping/>
  </p:clrMapOvr>
  <p:transition spd="slow">
    <p:push/>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任务8-1配置一台完整的</a:t>
            </a:r>
            <a:r>
              <a:rPr lang="en-US" altLang="zh-CN" dirty="0"/>
              <a:t>NFS</a:t>
            </a:r>
            <a:r>
              <a:rPr lang="zh-CN" altLang="en-US" dirty="0"/>
              <a:t>服务器</a:t>
            </a:r>
            <a:endParaRPr lang="zh-CN" altLang="en-US" b="0" dirty="0"/>
          </a:p>
        </p:txBody>
      </p:sp>
      <p:sp>
        <p:nvSpPr>
          <p:cNvPr id="2" name="文本框 1"/>
          <p:cNvSpPr txBox="1"/>
          <p:nvPr/>
        </p:nvSpPr>
        <p:spPr>
          <a:xfrm>
            <a:off x="984793" y="1471587"/>
            <a:ext cx="9888772" cy="3192669"/>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③ 设置</a:t>
            </a:r>
            <a:r>
              <a:rPr lang="en-US" altLang="zh-CN" sz="2000" dirty="0" err="1">
                <a:solidFill>
                  <a:srgbClr val="4C6062"/>
                </a:solidFill>
                <a:latin typeface="微软雅黑" panose="020B0503020204020204" pitchFamily="34" charset="-122"/>
                <a:ea typeface="微软雅黑" panose="020B0503020204020204" pitchFamily="34" charset="-122"/>
              </a:rPr>
              <a:t>rpc</a:t>
            </a:r>
            <a:r>
              <a:rPr lang="en-US" altLang="zh-CN" sz="2000" dirty="0">
                <a:solidFill>
                  <a:srgbClr val="4C6062"/>
                </a:solidFill>
                <a:latin typeface="微软雅黑" panose="020B0503020204020204" pitchFamily="34" charset="-122"/>
                <a:ea typeface="微软雅黑" panose="020B0503020204020204" pitchFamily="34" charset="-122"/>
              </a:rPr>
              <a:t>-bind</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mountd</a:t>
            </a:r>
            <a:r>
              <a:rPr lang="zh-CN" altLang="en-US" sz="2000" dirty="0">
                <a:solidFill>
                  <a:srgbClr val="4C6062"/>
                </a:solidFill>
                <a:latin typeface="微软雅黑" panose="020B0503020204020204" pitchFamily="34" charset="-122"/>
                <a:ea typeface="微软雅黑" panose="020B0503020204020204" pitchFamily="34" charset="-122"/>
              </a:rPr>
              <a:t>和</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这</a:t>
            </a: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个服务的防火墙选项为允许。</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firewall-</a:t>
            </a:r>
            <a:r>
              <a:rPr lang="en-US" altLang="zh-CN" sz="2000" dirty="0" err="1">
                <a:solidFill>
                  <a:srgbClr val="4C6062"/>
                </a:solidFill>
                <a:latin typeface="微软雅黑" panose="020B0503020204020204" pitchFamily="34" charset="-122"/>
                <a:ea typeface="微软雅黑" panose="020B0503020204020204" pitchFamily="34" charset="-122"/>
              </a:rPr>
              <a:t>cmd</a:t>
            </a:r>
            <a:r>
              <a:rPr lang="en-US" altLang="zh-CN" sz="2000" dirty="0">
                <a:solidFill>
                  <a:srgbClr val="4C6062"/>
                </a:solidFill>
                <a:latin typeface="微软雅黑" panose="020B0503020204020204" pitchFamily="34" charset="-122"/>
                <a:ea typeface="微软雅黑" panose="020B0503020204020204" pitchFamily="34" charset="-122"/>
              </a:rPr>
              <a:t> --permanent --add-service=</a:t>
            </a:r>
            <a:r>
              <a:rPr lang="en-US" altLang="zh-CN" sz="2000" dirty="0" err="1">
                <a:solidFill>
                  <a:srgbClr val="4C6062"/>
                </a:solidFill>
                <a:latin typeface="微软雅黑" panose="020B0503020204020204" pitchFamily="34" charset="-122"/>
                <a:ea typeface="微软雅黑" panose="020B0503020204020204" pitchFamily="34" charset="-122"/>
              </a:rPr>
              <a:t>rpc</a:t>
            </a:r>
            <a:r>
              <a:rPr lang="en-US" altLang="zh-CN" sz="2000" dirty="0">
                <a:solidFill>
                  <a:srgbClr val="4C6062"/>
                </a:solidFill>
                <a:latin typeface="微软雅黑" panose="020B0503020204020204" pitchFamily="34" charset="-122"/>
                <a:ea typeface="微软雅黑" panose="020B0503020204020204" pitchFamily="34" charset="-122"/>
              </a:rPr>
              <a:t>-bind</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firewall-</a:t>
            </a:r>
            <a:r>
              <a:rPr lang="en-US" altLang="zh-CN" sz="2000" dirty="0" err="1">
                <a:solidFill>
                  <a:srgbClr val="4C6062"/>
                </a:solidFill>
                <a:latin typeface="微软雅黑" panose="020B0503020204020204" pitchFamily="34" charset="-122"/>
                <a:ea typeface="微软雅黑" panose="020B0503020204020204" pitchFamily="34" charset="-122"/>
              </a:rPr>
              <a:t>cmd</a:t>
            </a:r>
            <a:r>
              <a:rPr lang="en-US" altLang="zh-CN" sz="2000" dirty="0">
                <a:solidFill>
                  <a:srgbClr val="4C6062"/>
                </a:solidFill>
                <a:latin typeface="微软雅黑" panose="020B0503020204020204" pitchFamily="34" charset="-122"/>
                <a:ea typeface="微软雅黑" panose="020B0503020204020204" pitchFamily="34" charset="-122"/>
              </a:rPr>
              <a:t> --permanent --add-service=</a:t>
            </a:r>
            <a:r>
              <a:rPr lang="en-US" altLang="zh-CN" sz="2000" dirty="0" err="1">
                <a:solidFill>
                  <a:srgbClr val="4C6062"/>
                </a:solidFill>
                <a:latin typeface="微软雅黑" panose="020B0503020204020204" pitchFamily="34" charset="-122"/>
                <a:ea typeface="微软雅黑" panose="020B0503020204020204" pitchFamily="34" charset="-122"/>
              </a:rPr>
              <a:t>mountd</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firewall-</a:t>
            </a:r>
            <a:r>
              <a:rPr lang="en-US" altLang="zh-CN" sz="2000" dirty="0" err="1">
                <a:solidFill>
                  <a:srgbClr val="4C6062"/>
                </a:solidFill>
                <a:latin typeface="微软雅黑" panose="020B0503020204020204" pitchFamily="34" charset="-122"/>
                <a:ea typeface="微软雅黑" panose="020B0503020204020204" pitchFamily="34" charset="-122"/>
              </a:rPr>
              <a:t>cmd</a:t>
            </a:r>
            <a:r>
              <a:rPr lang="en-US" altLang="zh-CN" sz="2000" dirty="0">
                <a:solidFill>
                  <a:srgbClr val="4C6062"/>
                </a:solidFill>
                <a:latin typeface="微软雅黑" panose="020B0503020204020204" pitchFamily="34" charset="-122"/>
                <a:ea typeface="微软雅黑" panose="020B0503020204020204" pitchFamily="34" charset="-122"/>
              </a:rPr>
              <a:t> --permanent --add-service=</a:t>
            </a:r>
            <a:r>
              <a:rPr lang="en-US" altLang="zh-CN" sz="2000" dirty="0" err="1">
                <a:solidFill>
                  <a:srgbClr val="4C6062"/>
                </a:solidFill>
                <a:latin typeface="微软雅黑" panose="020B0503020204020204" pitchFamily="34" charset="-122"/>
                <a:ea typeface="微软雅黑" panose="020B0503020204020204" pitchFamily="34" charset="-122"/>
              </a:rPr>
              <a:t>nfs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firewall-</a:t>
            </a:r>
            <a:r>
              <a:rPr lang="en-US" altLang="zh-CN" sz="2000" dirty="0" err="1">
                <a:solidFill>
                  <a:srgbClr val="4C6062"/>
                </a:solidFill>
                <a:latin typeface="微软雅黑" panose="020B0503020204020204" pitchFamily="34" charset="-122"/>
                <a:ea typeface="微软雅黑" panose="020B0503020204020204" pitchFamily="34" charset="-122"/>
              </a:rPr>
              <a:t>cmd</a:t>
            </a:r>
            <a:r>
              <a:rPr lang="en-US" altLang="zh-CN" sz="2000" dirty="0">
                <a:solidFill>
                  <a:srgbClr val="4C6062"/>
                </a:solidFill>
                <a:latin typeface="微软雅黑" panose="020B0503020204020204" pitchFamily="34" charset="-122"/>
                <a:ea typeface="微软雅黑" panose="020B0503020204020204" pitchFamily="34" charset="-122"/>
              </a:rPr>
              <a:t> --reload</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11" name="图片 10"/>
          <p:cNvPicPr>
            <a:picLocks noChangeAspect="1"/>
          </p:cNvPicPr>
          <p:nvPr/>
        </p:nvPicPr>
        <p:blipFill>
          <a:blip r:embed="rId1"/>
          <a:stretch>
            <a:fillRect/>
          </a:stretch>
        </p:blipFill>
        <p:spPr>
          <a:xfrm>
            <a:off x="984793" y="2058195"/>
            <a:ext cx="10120323" cy="2087868"/>
          </a:xfrm>
          <a:prstGeom prst="rect">
            <a:avLst/>
          </a:prstGeom>
        </p:spPr>
      </p:pic>
    </p:spTree>
  </p:cSld>
  <p:clrMapOvr>
    <a:masterClrMapping/>
  </p:clrMapOvr>
  <p:transition spd="slow">
    <p:push/>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任务8-1配置一台完整的</a:t>
            </a:r>
            <a:r>
              <a:rPr lang="en-US" altLang="zh-CN" dirty="0"/>
              <a:t>NFS</a:t>
            </a:r>
            <a:r>
              <a:rPr lang="zh-CN" altLang="en-US" dirty="0"/>
              <a:t>服务器</a:t>
            </a:r>
            <a:endParaRPr lang="zh-CN" altLang="en-US" b="0" dirty="0"/>
          </a:p>
        </p:txBody>
      </p:sp>
      <p:sp>
        <p:nvSpPr>
          <p:cNvPr id="2" name="文本框 1"/>
          <p:cNvSpPr txBox="1"/>
          <p:nvPr/>
        </p:nvSpPr>
        <p:spPr>
          <a:xfrm>
            <a:off x="984793" y="1471587"/>
            <a:ext cx="9888772" cy="4269887"/>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．配置文件</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/exports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exports</a:t>
            </a:r>
            <a:r>
              <a:rPr lang="zh-CN" altLang="en-US" sz="2000" dirty="0">
                <a:solidFill>
                  <a:srgbClr val="4C6062"/>
                </a:solidFill>
                <a:latin typeface="微软雅黑" panose="020B0503020204020204" pitchFamily="34" charset="-122"/>
                <a:ea typeface="微软雅黑" panose="020B0503020204020204" pitchFamily="34" charset="-122"/>
              </a:rPr>
              <a:t>文件的格式。</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例</a:t>
            </a:r>
            <a:r>
              <a:rPr lang="en-US" altLang="zh-CN" sz="2000" dirty="0">
                <a:solidFill>
                  <a:srgbClr val="4C6062"/>
                </a:solidFill>
                <a:latin typeface="微软雅黑" panose="020B0503020204020204" pitchFamily="34" charset="-122"/>
                <a:ea typeface="微软雅黑" panose="020B0503020204020204" pitchFamily="34" charset="-122"/>
              </a:rPr>
              <a:t>6-1】</a:t>
            </a:r>
            <a:r>
              <a:rPr lang="zh-CN" altLang="en-US" sz="2000" dirty="0">
                <a:solidFill>
                  <a:srgbClr val="4C6062"/>
                </a:solidFill>
                <a:latin typeface="微软雅黑" panose="020B0503020204020204" pitchFamily="34" charset="-122"/>
                <a:ea typeface="微软雅黑" panose="020B0503020204020204" pitchFamily="34" charset="-122"/>
              </a:rPr>
              <a:t>请看下面的示例，需要的共享目录和测试文件一定要建立，否则会出错。</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mkdir</a:t>
            </a:r>
            <a:r>
              <a:rPr lang="en-US" altLang="zh-CN" sz="2000" dirty="0">
                <a:solidFill>
                  <a:srgbClr val="4C6062"/>
                </a:solidFill>
                <a:latin typeface="微软雅黑" panose="020B0503020204020204" pitchFamily="34" charset="-122"/>
                <a:ea typeface="微软雅黑" panose="020B0503020204020204" pitchFamily="34" charset="-122"/>
              </a:rPr>
              <a:t> /tmp1  /tmp2  /home/dir1   /pub</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touch /tmp1/f1  /tmp2/f2  /home/dir1/f3   /pub/f4</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vim  /</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/exports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cat  /</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/exports -n</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11" name="图片 10"/>
          <p:cNvPicPr>
            <a:picLocks noChangeAspect="1"/>
          </p:cNvPicPr>
          <p:nvPr/>
        </p:nvPicPr>
        <p:blipFill>
          <a:blip r:embed="rId1"/>
          <a:stretch>
            <a:fillRect/>
          </a:stretch>
        </p:blipFill>
        <p:spPr>
          <a:xfrm>
            <a:off x="984793" y="3124994"/>
            <a:ext cx="10120323" cy="2057400"/>
          </a:xfrm>
          <a:prstGeom prst="rect">
            <a:avLst/>
          </a:prstGeom>
        </p:spPr>
      </p:pic>
    </p:spTree>
  </p:cSld>
  <p:clrMapOvr>
    <a:masterClrMapping/>
  </p:clrMapOvr>
  <p:transition spd="slow">
    <p:push/>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任务8-1配置一台完整的</a:t>
            </a:r>
            <a:r>
              <a:rPr lang="en-US" altLang="zh-CN" dirty="0"/>
              <a:t>NFS</a:t>
            </a:r>
            <a:r>
              <a:rPr lang="zh-CN" altLang="en-US" dirty="0"/>
              <a:t>服务器</a:t>
            </a:r>
            <a:endParaRPr lang="zh-CN" altLang="en-US" b="0" dirty="0"/>
          </a:p>
        </p:txBody>
      </p:sp>
      <p:sp>
        <p:nvSpPr>
          <p:cNvPr id="2" name="文本框 1"/>
          <p:cNvSpPr txBox="1"/>
          <p:nvPr/>
        </p:nvSpPr>
        <p:spPr>
          <a:xfrm>
            <a:off x="984793" y="1471587"/>
            <a:ext cx="9888772" cy="4269887"/>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．配置文件</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/exports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）主机名规则。</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主机名的设定，主要有以下两种方式。</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① 可以使用完整的</a:t>
            </a:r>
            <a:r>
              <a:rPr lang="en-US" altLang="zh-CN" sz="2000" dirty="0">
                <a:solidFill>
                  <a:srgbClr val="4C6062"/>
                </a:solidFill>
                <a:latin typeface="微软雅黑" panose="020B0503020204020204" pitchFamily="34" charset="-122"/>
                <a:ea typeface="微软雅黑" panose="020B0503020204020204" pitchFamily="34" charset="-122"/>
              </a:rPr>
              <a:t>IP</a:t>
            </a:r>
            <a:r>
              <a:rPr lang="zh-CN" altLang="en-US" sz="2000" dirty="0">
                <a:solidFill>
                  <a:srgbClr val="4C6062"/>
                </a:solidFill>
                <a:latin typeface="微软雅黑" panose="020B0503020204020204" pitchFamily="34" charset="-122"/>
                <a:ea typeface="微软雅黑" panose="020B0503020204020204" pitchFamily="34" charset="-122"/>
              </a:rPr>
              <a:t>地址或者网段，例如，</a:t>
            </a:r>
            <a:r>
              <a:rPr lang="en-US" altLang="zh-CN" sz="2000" dirty="0">
                <a:solidFill>
                  <a:srgbClr val="4C6062"/>
                </a:solidFill>
                <a:latin typeface="微软雅黑" panose="020B0503020204020204" pitchFamily="34" charset="-122"/>
                <a:ea typeface="微软雅黑" panose="020B0503020204020204" pitchFamily="34" charset="-122"/>
              </a:rPr>
              <a:t>192.168.10.3</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192.168.10.0/24</a:t>
            </a:r>
            <a:r>
              <a:rPr lang="zh-CN" altLang="en-US" sz="2000" dirty="0">
                <a:solidFill>
                  <a:srgbClr val="4C6062"/>
                </a:solidFill>
                <a:latin typeface="微软雅黑" panose="020B0503020204020204" pitchFamily="34" charset="-122"/>
                <a:ea typeface="微软雅黑" panose="020B0503020204020204" pitchFamily="34" charset="-122"/>
              </a:rPr>
              <a:t>或</a:t>
            </a:r>
            <a:r>
              <a:rPr lang="en-US" altLang="zh-CN" sz="2000" dirty="0">
                <a:solidFill>
                  <a:srgbClr val="4C6062"/>
                </a:solidFill>
                <a:latin typeface="微软雅黑" panose="020B0503020204020204" pitchFamily="34" charset="-122"/>
                <a:ea typeface="微软雅黑" panose="020B0503020204020204" pitchFamily="34" charset="-122"/>
              </a:rPr>
              <a:t>192.168.10.0/ 255.255.255.0</a:t>
            </a:r>
            <a:r>
              <a:rPr lang="zh-CN" altLang="en-US" sz="2000" dirty="0">
                <a:solidFill>
                  <a:srgbClr val="4C6062"/>
                </a:solidFill>
                <a:latin typeface="微软雅黑" panose="020B0503020204020204" pitchFamily="34" charset="-122"/>
                <a:ea typeface="微软雅黑" panose="020B0503020204020204" pitchFamily="34" charset="-122"/>
              </a:rPr>
              <a:t>都可以接受。</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② 可以使用主机名，这个主机名要在</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/hosts</a:t>
            </a:r>
            <a:r>
              <a:rPr lang="zh-CN" altLang="en-US" sz="2000" dirty="0">
                <a:solidFill>
                  <a:srgbClr val="4C6062"/>
                </a:solidFill>
                <a:latin typeface="微软雅黑" panose="020B0503020204020204" pitchFamily="34" charset="-122"/>
                <a:ea typeface="微软雅黑" panose="020B0503020204020204" pitchFamily="34" charset="-122"/>
              </a:rPr>
              <a:t>内或者使用</a:t>
            </a:r>
            <a:r>
              <a:rPr lang="en-US" altLang="zh-CN" sz="2000" dirty="0">
                <a:solidFill>
                  <a:srgbClr val="4C6062"/>
                </a:solidFill>
                <a:latin typeface="微软雅黑" panose="020B0503020204020204" pitchFamily="34" charset="-122"/>
                <a:ea typeface="微软雅黑" panose="020B0503020204020204" pitchFamily="34" charset="-122"/>
              </a:rPr>
              <a:t>DNS</a:t>
            </a:r>
            <a:r>
              <a:rPr lang="zh-CN" altLang="en-US" sz="2000" dirty="0">
                <a:solidFill>
                  <a:srgbClr val="4C6062"/>
                </a:solidFill>
                <a:latin typeface="微软雅黑" panose="020B0503020204020204" pitchFamily="34" charset="-122"/>
                <a:ea typeface="微软雅黑" panose="020B0503020204020204" pitchFamily="34" charset="-122"/>
              </a:rPr>
              <a:t>，只要能被找到就行</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11" name="图片 10"/>
          <p:cNvPicPr>
            <a:picLocks noChangeAspect="1"/>
          </p:cNvPicPr>
          <p:nvPr/>
        </p:nvPicPr>
        <p:blipFill>
          <a:blip r:embed="rId1"/>
          <a:stretch>
            <a:fillRect/>
          </a:stretch>
        </p:blipFill>
        <p:spPr>
          <a:xfrm>
            <a:off x="984793" y="3124994"/>
            <a:ext cx="10120323" cy="2057400"/>
          </a:xfrm>
          <a:prstGeom prst="rect">
            <a:avLst/>
          </a:prstGeom>
        </p:spPr>
      </p:pic>
    </p:spTree>
  </p:cSld>
  <p:clrMapOvr>
    <a:masterClrMapping/>
  </p:clrMapOvr>
  <p:transition spd="slow">
    <p:push/>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dirty="0"/>
          </a:p>
        </p:txBody>
      </p:sp>
      <p:sp>
        <p:nvSpPr>
          <p:cNvPr id="3" name="内容占位符 2"/>
          <p:cNvSpPr>
            <a:spLocks noGrp="1"/>
          </p:cNvSpPr>
          <p:nvPr>
            <p:ph idx="1"/>
          </p:nvPr>
        </p:nvSpPr>
        <p:spPr/>
        <p:txBody>
          <a:bodyPr/>
          <a:lstStyle/>
          <a:p>
            <a:endParaRPr lang="zh-CN" altLang="en-US"/>
          </a:p>
        </p:txBody>
      </p:sp>
      <p:sp>
        <p:nvSpPr>
          <p:cNvPr id="4" name="Freeform 3"/>
          <p:cNvSpPr/>
          <p:nvPr/>
        </p:nvSpPr>
        <p:spPr>
          <a:xfrm>
            <a:off x="-73026" y="0"/>
            <a:ext cx="12344401"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7" name="Freeform 3"/>
          <p:cNvSpPr/>
          <p:nvPr/>
        </p:nvSpPr>
        <p:spPr>
          <a:xfrm>
            <a:off x="4956175" y="967738"/>
            <a:ext cx="6629399" cy="5205255"/>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1"/>
          <p:cNvSpPr txBox="1"/>
          <p:nvPr/>
        </p:nvSpPr>
        <p:spPr>
          <a:xfrm>
            <a:off x="2172326" y="711365"/>
            <a:ext cx="1359346" cy="886482"/>
          </a:xfrm>
          <a:prstGeom prst="rect">
            <a:avLst/>
          </a:prstGeom>
          <a:noFill/>
        </p:spPr>
        <p:txBody>
          <a:bodyPr wrap="none" lIns="0" tIns="0" rIns="0" bIns="60981" rtlCol="0">
            <a:spAutoFit/>
          </a:bodyPr>
          <a:lstStyle/>
          <a:p>
            <a:pPr>
              <a:lnSpc>
                <a:spcPts val="6935"/>
              </a:lnSpc>
            </a:pPr>
            <a:r>
              <a:rPr lang="zh-CN" altLang="en-US" sz="5300" dirty="0">
                <a:solidFill>
                  <a:srgbClr val="4197DF"/>
                </a:solidFill>
                <a:latin typeface="Microsoft YaHei UI" panose="020B0503020204020204" pitchFamily="18" charset="-122"/>
                <a:cs typeface="Microsoft YaHei UI" panose="020B0503020204020204" pitchFamily="18" charset="-122"/>
              </a:rPr>
              <a:t>能力</a:t>
            </a:r>
            <a:endParaRPr lang="en-US" altLang="zh-CN" sz="5300" dirty="0">
              <a:solidFill>
                <a:srgbClr val="4197DF"/>
              </a:solidFill>
              <a:latin typeface="Microsoft YaHei UI" panose="020B0503020204020204" pitchFamily="18" charset="-122"/>
              <a:cs typeface="Microsoft YaHei UI" panose="020B0503020204020204" pitchFamily="18" charset="-122"/>
            </a:endParaRPr>
          </a:p>
        </p:txBody>
      </p:sp>
      <p:sp>
        <p:nvSpPr>
          <p:cNvPr id="9" name="TextBox 1"/>
          <p:cNvSpPr txBox="1"/>
          <p:nvPr/>
        </p:nvSpPr>
        <p:spPr>
          <a:xfrm>
            <a:off x="2233987" y="1642914"/>
            <a:ext cx="1197507" cy="272596"/>
          </a:xfrm>
          <a:prstGeom prst="rect">
            <a:avLst/>
          </a:prstGeom>
          <a:noFill/>
        </p:spPr>
        <p:txBody>
          <a:bodyPr wrap="none" lIns="0" tIns="0" rIns="0" bIns="60981" rtlCol="0">
            <a:spAutoFit/>
          </a:bodyPr>
          <a:lstStyle/>
          <a:p>
            <a:pPr>
              <a:lnSpc>
                <a:spcPts val="1600"/>
              </a:lnSpc>
            </a:pPr>
            <a:r>
              <a:rPr lang="en-US" altLang="zh-CN" sz="1900" dirty="0">
                <a:solidFill>
                  <a:srgbClr val="4197DF"/>
                </a:solidFill>
                <a:latin typeface="Times New Roman" panose="02020603050405020304" pitchFamily="18" charset="0"/>
                <a:cs typeface="Times New Roman" panose="02020603050405020304" pitchFamily="18" charset="0"/>
              </a:rPr>
              <a:t>CAPACITY</a:t>
            </a:r>
            <a:endParaRPr lang="en-US" altLang="zh-CN" sz="1900" dirty="0">
              <a:solidFill>
                <a:srgbClr val="4197DF"/>
              </a:solidFill>
              <a:latin typeface="Times New Roman" panose="02020603050405020304" pitchFamily="18" charset="0"/>
              <a:cs typeface="Times New Roman" panose="02020603050405020304" pitchFamily="18" charset="0"/>
            </a:endParaRPr>
          </a:p>
        </p:txBody>
      </p:sp>
      <p:sp>
        <p:nvSpPr>
          <p:cNvPr id="10" name="TextBox 1"/>
          <p:cNvSpPr txBox="1"/>
          <p:nvPr/>
        </p:nvSpPr>
        <p:spPr>
          <a:xfrm>
            <a:off x="3567791" y="762794"/>
            <a:ext cx="718145" cy="810436"/>
          </a:xfrm>
          <a:prstGeom prst="rect">
            <a:avLst/>
          </a:prstGeom>
          <a:noFill/>
        </p:spPr>
        <p:txBody>
          <a:bodyPr wrap="none" lIns="0" tIns="0" rIns="0" bIns="60981" rtlCol="0">
            <a:spAutoFit/>
          </a:bodyPr>
          <a:lstStyle/>
          <a:p>
            <a:pPr>
              <a:lnSpc>
                <a:spcPts val="6935"/>
              </a:lnSpc>
            </a:pPr>
            <a:r>
              <a:rPr lang="zh-CN" altLang="en-US" sz="2800" dirty="0">
                <a:solidFill>
                  <a:srgbClr val="4197DF"/>
                </a:solidFill>
                <a:latin typeface="Microsoft YaHei UI" panose="020B0503020204020204" pitchFamily="18" charset="-122"/>
                <a:cs typeface="Microsoft YaHei UI" panose="020B0503020204020204" pitchFamily="18" charset="-122"/>
              </a:rPr>
              <a:t>要求</a:t>
            </a:r>
            <a:endParaRPr lang="en-US" altLang="zh-CN" sz="2800" dirty="0">
              <a:solidFill>
                <a:srgbClr val="4197DF"/>
              </a:solidFill>
              <a:latin typeface="Microsoft YaHei UI" panose="020B0503020204020204" pitchFamily="18" charset="-122"/>
              <a:cs typeface="Microsoft YaHei UI" panose="020B0503020204020204" pitchFamily="18" charset="-122"/>
            </a:endParaRPr>
          </a:p>
        </p:txBody>
      </p:sp>
      <p:sp>
        <p:nvSpPr>
          <p:cNvPr id="11" name="矩形 10"/>
          <p:cNvSpPr/>
          <p:nvPr/>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1" name="Rectangle 3"/>
          <p:cNvSpPr txBox="1">
            <a:spLocks noRot="1" noChangeArrowheads="1"/>
          </p:cNvSpPr>
          <p:nvPr/>
        </p:nvSpPr>
        <p:spPr>
          <a:xfrm>
            <a:off x="-85726" y="1642914"/>
            <a:ext cx="5797549" cy="4270375"/>
          </a:xfrm>
          <a:prstGeom prst="rect">
            <a:avLst/>
          </a:prstGeom>
        </p:spPr>
        <p:txBody>
          <a:bodyPr vert="horz" lIns="121917" tIns="60958" rIns="121917" bIns="60958" rtlCol="0">
            <a:normAutofit/>
          </a:bodyPr>
          <a:lst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endParaRPr lang="zh-CN" altLang="en-US" dirty="0"/>
          </a:p>
        </p:txBody>
      </p:sp>
      <p:sp>
        <p:nvSpPr>
          <p:cNvPr id="302" name="Freeform 706"/>
          <p:cNvSpPr/>
          <p:nvPr/>
        </p:nvSpPr>
        <p:spPr bwMode="auto">
          <a:xfrm>
            <a:off x="5620837" y="1835194"/>
            <a:ext cx="181972" cy="582613"/>
          </a:xfrm>
          <a:custGeom>
            <a:avLst/>
            <a:gdLst>
              <a:gd name="T0" fmla="*/ 187 w 187"/>
              <a:gd name="T1" fmla="*/ 61 h 103"/>
              <a:gd name="T2" fmla="*/ 145 w 187"/>
              <a:gd name="T3" fmla="*/ 103 h 103"/>
              <a:gd name="T4" fmla="*/ 43 w 187"/>
              <a:gd name="T5" fmla="*/ 103 h 103"/>
              <a:gd name="T6" fmla="*/ 0 w 187"/>
              <a:gd name="T7" fmla="*/ 61 h 103"/>
              <a:gd name="T8" fmla="*/ 0 w 187"/>
              <a:gd name="T9" fmla="*/ 43 h 103"/>
              <a:gd name="T10" fmla="*/ 43 w 187"/>
              <a:gd name="T11" fmla="*/ 0 h 103"/>
              <a:gd name="T12" fmla="*/ 145 w 187"/>
              <a:gd name="T13" fmla="*/ 0 h 103"/>
              <a:gd name="T14" fmla="*/ 187 w 187"/>
              <a:gd name="T15" fmla="*/ 43 h 103"/>
              <a:gd name="T16" fmla="*/ 187 w 187"/>
              <a:gd name="T17" fmla="*/ 6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1"/>
                </a:moveTo>
                <a:cubicBezTo>
                  <a:pt x="187" y="84"/>
                  <a:pt x="168" y="103"/>
                  <a:pt x="145" y="103"/>
                </a:cubicBezTo>
                <a:cubicBezTo>
                  <a:pt x="43" y="103"/>
                  <a:pt x="43" y="103"/>
                  <a:pt x="43" y="103"/>
                </a:cubicBezTo>
                <a:cubicBezTo>
                  <a:pt x="20" y="103"/>
                  <a:pt x="0" y="84"/>
                  <a:pt x="0" y="61"/>
                </a:cubicBezTo>
                <a:cubicBezTo>
                  <a:pt x="0" y="43"/>
                  <a:pt x="0" y="43"/>
                  <a:pt x="0" y="43"/>
                </a:cubicBezTo>
                <a:cubicBezTo>
                  <a:pt x="0" y="19"/>
                  <a:pt x="20" y="0"/>
                  <a:pt x="43" y="0"/>
                </a:cubicBezTo>
                <a:cubicBezTo>
                  <a:pt x="145" y="0"/>
                  <a:pt x="145" y="0"/>
                  <a:pt x="145" y="0"/>
                </a:cubicBezTo>
                <a:cubicBezTo>
                  <a:pt x="168" y="0"/>
                  <a:pt x="187" y="19"/>
                  <a:pt x="187" y="43"/>
                </a:cubicBezTo>
                <a:lnTo>
                  <a:pt x="187" y="61"/>
                </a:lnTo>
                <a:close/>
              </a:path>
            </a:pathLst>
          </a:custGeom>
          <a:solidFill>
            <a:srgbClr val="F83003"/>
          </a:solidFill>
          <a:ln>
            <a:noFill/>
          </a:ln>
        </p:spPr>
        <p:txBody>
          <a:bodyPr vert="horz" wrap="square" lIns="91440" tIns="45720" rIns="91440" bIns="45720" numCol="1" anchor="t" anchorCtr="0" compatLnSpc="1"/>
          <a:lstStyle/>
          <a:p>
            <a:endParaRPr lang="zh-CN" altLang="en-US"/>
          </a:p>
        </p:txBody>
      </p:sp>
      <p:sp>
        <p:nvSpPr>
          <p:cNvPr id="303" name="Freeform 707"/>
          <p:cNvSpPr/>
          <p:nvPr/>
        </p:nvSpPr>
        <p:spPr bwMode="auto">
          <a:xfrm>
            <a:off x="5620837" y="2847181"/>
            <a:ext cx="181972" cy="582613"/>
          </a:xfrm>
          <a:custGeom>
            <a:avLst/>
            <a:gdLst>
              <a:gd name="T0" fmla="*/ 187 w 187"/>
              <a:gd name="T1" fmla="*/ 61 h 103"/>
              <a:gd name="T2" fmla="*/ 145 w 187"/>
              <a:gd name="T3" fmla="*/ 103 h 103"/>
              <a:gd name="T4" fmla="*/ 43 w 187"/>
              <a:gd name="T5" fmla="*/ 103 h 103"/>
              <a:gd name="T6" fmla="*/ 0 w 187"/>
              <a:gd name="T7" fmla="*/ 61 h 103"/>
              <a:gd name="T8" fmla="*/ 0 w 187"/>
              <a:gd name="T9" fmla="*/ 43 h 103"/>
              <a:gd name="T10" fmla="*/ 43 w 187"/>
              <a:gd name="T11" fmla="*/ 0 h 103"/>
              <a:gd name="T12" fmla="*/ 145 w 187"/>
              <a:gd name="T13" fmla="*/ 0 h 103"/>
              <a:gd name="T14" fmla="*/ 187 w 187"/>
              <a:gd name="T15" fmla="*/ 43 h 103"/>
              <a:gd name="T16" fmla="*/ 187 w 187"/>
              <a:gd name="T17" fmla="*/ 6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1"/>
                </a:moveTo>
                <a:cubicBezTo>
                  <a:pt x="187" y="84"/>
                  <a:pt x="168" y="103"/>
                  <a:pt x="145" y="103"/>
                </a:cubicBezTo>
                <a:cubicBezTo>
                  <a:pt x="43" y="103"/>
                  <a:pt x="43" y="103"/>
                  <a:pt x="43" y="103"/>
                </a:cubicBezTo>
                <a:cubicBezTo>
                  <a:pt x="20" y="103"/>
                  <a:pt x="0" y="84"/>
                  <a:pt x="0" y="61"/>
                </a:cubicBezTo>
                <a:cubicBezTo>
                  <a:pt x="0" y="43"/>
                  <a:pt x="0" y="43"/>
                  <a:pt x="0" y="43"/>
                </a:cubicBezTo>
                <a:cubicBezTo>
                  <a:pt x="0" y="19"/>
                  <a:pt x="20" y="0"/>
                  <a:pt x="43" y="0"/>
                </a:cubicBezTo>
                <a:cubicBezTo>
                  <a:pt x="145" y="0"/>
                  <a:pt x="145" y="0"/>
                  <a:pt x="145" y="0"/>
                </a:cubicBezTo>
                <a:cubicBezTo>
                  <a:pt x="168" y="0"/>
                  <a:pt x="187" y="19"/>
                  <a:pt x="187" y="43"/>
                </a:cubicBezTo>
                <a:lnTo>
                  <a:pt x="187" y="61"/>
                </a:lnTo>
                <a:close/>
              </a:path>
            </a:pathLst>
          </a:custGeom>
          <a:solidFill>
            <a:srgbClr val="EBAC07"/>
          </a:solidFill>
          <a:ln>
            <a:noFill/>
          </a:ln>
        </p:spPr>
        <p:txBody>
          <a:bodyPr vert="horz" wrap="square" lIns="91440" tIns="45720" rIns="91440" bIns="45720" numCol="1" anchor="t" anchorCtr="0" compatLnSpc="1"/>
          <a:lstStyle/>
          <a:p>
            <a:endParaRPr lang="zh-CN" altLang="en-US"/>
          </a:p>
        </p:txBody>
      </p:sp>
      <p:sp>
        <p:nvSpPr>
          <p:cNvPr id="304" name="Freeform 708"/>
          <p:cNvSpPr/>
          <p:nvPr/>
        </p:nvSpPr>
        <p:spPr bwMode="auto">
          <a:xfrm>
            <a:off x="5620837" y="3990181"/>
            <a:ext cx="181972" cy="582613"/>
          </a:xfrm>
          <a:custGeom>
            <a:avLst/>
            <a:gdLst>
              <a:gd name="T0" fmla="*/ 187 w 187"/>
              <a:gd name="T1" fmla="*/ 60 h 103"/>
              <a:gd name="T2" fmla="*/ 145 w 187"/>
              <a:gd name="T3" fmla="*/ 103 h 103"/>
              <a:gd name="T4" fmla="*/ 43 w 187"/>
              <a:gd name="T5" fmla="*/ 103 h 103"/>
              <a:gd name="T6" fmla="*/ 0 w 187"/>
              <a:gd name="T7" fmla="*/ 60 h 103"/>
              <a:gd name="T8" fmla="*/ 0 w 187"/>
              <a:gd name="T9" fmla="*/ 42 h 103"/>
              <a:gd name="T10" fmla="*/ 43 w 187"/>
              <a:gd name="T11" fmla="*/ 0 h 103"/>
              <a:gd name="T12" fmla="*/ 145 w 187"/>
              <a:gd name="T13" fmla="*/ 0 h 103"/>
              <a:gd name="T14" fmla="*/ 187 w 187"/>
              <a:gd name="T15" fmla="*/ 42 h 103"/>
              <a:gd name="T16" fmla="*/ 187 w 187"/>
              <a:gd name="T17" fmla="*/ 6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0"/>
                </a:moveTo>
                <a:cubicBezTo>
                  <a:pt x="187" y="84"/>
                  <a:pt x="168" y="103"/>
                  <a:pt x="145" y="103"/>
                </a:cubicBezTo>
                <a:cubicBezTo>
                  <a:pt x="43" y="103"/>
                  <a:pt x="43" y="103"/>
                  <a:pt x="43" y="103"/>
                </a:cubicBezTo>
                <a:cubicBezTo>
                  <a:pt x="20" y="103"/>
                  <a:pt x="0" y="84"/>
                  <a:pt x="0" y="60"/>
                </a:cubicBezTo>
                <a:cubicBezTo>
                  <a:pt x="0" y="42"/>
                  <a:pt x="0" y="42"/>
                  <a:pt x="0" y="42"/>
                </a:cubicBezTo>
                <a:cubicBezTo>
                  <a:pt x="0" y="19"/>
                  <a:pt x="20" y="0"/>
                  <a:pt x="43" y="0"/>
                </a:cubicBezTo>
                <a:cubicBezTo>
                  <a:pt x="145" y="0"/>
                  <a:pt x="145" y="0"/>
                  <a:pt x="145" y="0"/>
                </a:cubicBezTo>
                <a:cubicBezTo>
                  <a:pt x="168" y="0"/>
                  <a:pt x="187" y="19"/>
                  <a:pt x="187" y="42"/>
                </a:cubicBezTo>
                <a:lnTo>
                  <a:pt x="187" y="60"/>
                </a:lnTo>
                <a:close/>
              </a:path>
            </a:pathLst>
          </a:custGeom>
          <a:solidFill>
            <a:srgbClr val="A2B932"/>
          </a:solidFill>
          <a:ln>
            <a:noFill/>
          </a:ln>
        </p:spPr>
        <p:txBody>
          <a:bodyPr vert="horz" wrap="square" lIns="91440" tIns="45720" rIns="91440" bIns="45720" numCol="1" anchor="t" anchorCtr="0" compatLnSpc="1"/>
          <a:lstStyle/>
          <a:p>
            <a:endParaRPr lang="zh-CN" altLang="en-US"/>
          </a:p>
        </p:txBody>
      </p:sp>
      <p:sp>
        <p:nvSpPr>
          <p:cNvPr id="306" name="文本框 335"/>
          <p:cNvSpPr txBox="1"/>
          <p:nvPr/>
        </p:nvSpPr>
        <p:spPr>
          <a:xfrm>
            <a:off x="6099175" y="1922842"/>
            <a:ext cx="3958905" cy="430182"/>
          </a:xfrm>
          <a:prstGeom prst="rect">
            <a:avLst/>
          </a:prstGeom>
          <a:noFill/>
        </p:spPr>
        <p:txBody>
          <a:bodyPr wrap="square" rtlCol="0">
            <a:spAutoFit/>
          </a:bodyPr>
          <a:lstStyle/>
          <a:p>
            <a:pPr>
              <a:lnSpc>
                <a:spcPct val="120000"/>
              </a:lnSpc>
            </a:pPr>
            <a:r>
              <a:rPr lang="zh-CN" altLang="en-US" sz="2000" dirty="0">
                <a:solidFill>
                  <a:srgbClr val="4C6062"/>
                </a:solidFill>
                <a:latin typeface="微软雅黑" panose="020B0503020204020204" pitchFamily="34" charset="-122"/>
                <a:ea typeface="微软雅黑" panose="020B0503020204020204" pitchFamily="34" charset="-122"/>
              </a:rPr>
              <a:t>掌握</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的工作原理</a:t>
            </a:r>
            <a:endParaRPr lang="zh-CN" altLang="zh-CN" sz="1800" kern="100" spc="10" dirty="0">
              <a:effectLst/>
              <a:latin typeface="Times New Roman" panose="02020603050405020304" pitchFamily="18" charset="0"/>
              <a:ea typeface="方正书宋简体"/>
            </a:endParaRPr>
          </a:p>
        </p:txBody>
      </p:sp>
      <p:sp>
        <p:nvSpPr>
          <p:cNvPr id="310" name="文本框 335"/>
          <p:cNvSpPr txBox="1"/>
          <p:nvPr/>
        </p:nvSpPr>
        <p:spPr>
          <a:xfrm>
            <a:off x="6099175" y="2923220"/>
            <a:ext cx="4876800" cy="430374"/>
          </a:xfrm>
          <a:prstGeom prst="rect">
            <a:avLst/>
          </a:prstGeom>
          <a:noFill/>
        </p:spPr>
        <p:txBody>
          <a:bodyPr wrap="square" rtlCol="0">
            <a:spAutoFit/>
          </a:bodyPr>
          <a:lstStyle/>
          <a:p>
            <a:pPr>
              <a:lnSpc>
                <a:spcPct val="120000"/>
              </a:lnSpc>
            </a:pPr>
            <a:r>
              <a:rPr lang="zh-CN" altLang="en-US" sz="2000" dirty="0">
                <a:solidFill>
                  <a:srgbClr val="4C6062"/>
                </a:solidFill>
                <a:latin typeface="微软雅黑" panose="020B0503020204020204" pitchFamily="34" charset="-122"/>
                <a:ea typeface="微软雅黑" panose="020B0503020204020204" pitchFamily="34" charset="-122"/>
              </a:rPr>
              <a:t>掌握主配置文件</a:t>
            </a:r>
            <a:r>
              <a:rPr lang="en-US" altLang="zh-CN" sz="2000" dirty="0" err="1">
                <a:solidFill>
                  <a:srgbClr val="4C6062"/>
                </a:solidFill>
                <a:latin typeface="微软雅黑" panose="020B0503020204020204" pitchFamily="34" charset="-122"/>
                <a:ea typeface="微软雅黑" panose="020B0503020204020204" pitchFamily="34" charset="-122"/>
              </a:rPr>
              <a:t>samba.conf</a:t>
            </a:r>
            <a:r>
              <a:rPr lang="zh-CN" altLang="en-US" sz="2000" dirty="0">
                <a:solidFill>
                  <a:srgbClr val="4C6062"/>
                </a:solidFill>
                <a:latin typeface="微软雅黑" panose="020B0503020204020204" pitchFamily="34" charset="-122"/>
                <a:ea typeface="微软雅黑" panose="020B0503020204020204" pitchFamily="34" charset="-122"/>
              </a:rPr>
              <a:t>的配置方法</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11" name="文本框 335"/>
          <p:cNvSpPr txBox="1"/>
          <p:nvPr/>
        </p:nvSpPr>
        <p:spPr>
          <a:xfrm>
            <a:off x="6099175" y="4066220"/>
            <a:ext cx="4876799" cy="430374"/>
          </a:xfrm>
          <a:prstGeom prst="rect">
            <a:avLst/>
          </a:prstGeom>
          <a:noFill/>
        </p:spPr>
        <p:txBody>
          <a:bodyPr wrap="square" rtlCol="0">
            <a:spAutoFit/>
          </a:bodyPr>
          <a:lstStyle/>
          <a:p>
            <a:pPr>
              <a:lnSpc>
                <a:spcPct val="120000"/>
              </a:lnSpc>
            </a:pPr>
            <a:r>
              <a:rPr lang="zh-CN" altLang="en-US" sz="2000" dirty="0">
                <a:solidFill>
                  <a:srgbClr val="4C6062"/>
                </a:solidFill>
                <a:latin typeface="微软雅黑" panose="020B0503020204020204" pitchFamily="34" charset="-122"/>
                <a:ea typeface="微软雅黑" panose="020B0503020204020204" pitchFamily="34" charset="-122"/>
              </a:rPr>
              <a:t>掌握</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服务密码文件的配置方法</a:t>
            </a:r>
            <a:endParaRPr lang="zh-CN" altLang="en-US" sz="2000" dirty="0">
              <a:solidFill>
                <a:srgbClr val="4C6062"/>
              </a:solidFill>
              <a:latin typeface="微软雅黑" panose="020B0503020204020204" pitchFamily="34" charset="-122"/>
              <a:ea typeface="微软雅黑" panose="020B0503020204020204" pitchFamily="34" charset="-122"/>
            </a:endParaRPr>
          </a:p>
        </p:txBody>
      </p:sp>
      <p:cxnSp>
        <p:nvCxnSpPr>
          <p:cNvPr id="320" name="直接连接符 319"/>
          <p:cNvCxnSpPr/>
          <p:nvPr/>
        </p:nvCxnSpPr>
        <p:spPr>
          <a:xfrm>
            <a:off x="-73026" y="212650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1" name="直接连接符 320"/>
          <p:cNvCxnSpPr/>
          <p:nvPr/>
        </p:nvCxnSpPr>
        <p:spPr>
          <a:xfrm>
            <a:off x="-73026" y="229795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2" name="直接连接符 321"/>
          <p:cNvCxnSpPr/>
          <p:nvPr/>
        </p:nvCxnSpPr>
        <p:spPr>
          <a:xfrm>
            <a:off x="-73026" y="245511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3" name="直接连接符 322"/>
          <p:cNvCxnSpPr/>
          <p:nvPr/>
        </p:nvCxnSpPr>
        <p:spPr>
          <a:xfrm>
            <a:off x="-73026" y="262656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4" name="直接连接符 323"/>
          <p:cNvCxnSpPr/>
          <p:nvPr/>
        </p:nvCxnSpPr>
        <p:spPr>
          <a:xfrm>
            <a:off x="-73026" y="282019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5" name="直接连接符 324"/>
          <p:cNvCxnSpPr/>
          <p:nvPr/>
        </p:nvCxnSpPr>
        <p:spPr>
          <a:xfrm>
            <a:off x="-73026" y="299164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6" name="直接连接符 325"/>
          <p:cNvCxnSpPr/>
          <p:nvPr/>
        </p:nvCxnSpPr>
        <p:spPr>
          <a:xfrm>
            <a:off x="-73026" y="314880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7" name="直接连接符 326"/>
          <p:cNvCxnSpPr/>
          <p:nvPr/>
        </p:nvCxnSpPr>
        <p:spPr>
          <a:xfrm>
            <a:off x="-73026" y="332025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5" name="Freeform 708"/>
          <p:cNvSpPr/>
          <p:nvPr/>
        </p:nvSpPr>
        <p:spPr bwMode="auto">
          <a:xfrm>
            <a:off x="5619182" y="4985081"/>
            <a:ext cx="181972" cy="582613"/>
          </a:xfrm>
          <a:custGeom>
            <a:avLst/>
            <a:gdLst>
              <a:gd name="T0" fmla="*/ 187 w 187"/>
              <a:gd name="T1" fmla="*/ 60 h 103"/>
              <a:gd name="T2" fmla="*/ 145 w 187"/>
              <a:gd name="T3" fmla="*/ 103 h 103"/>
              <a:gd name="T4" fmla="*/ 43 w 187"/>
              <a:gd name="T5" fmla="*/ 103 h 103"/>
              <a:gd name="T6" fmla="*/ 0 w 187"/>
              <a:gd name="T7" fmla="*/ 60 h 103"/>
              <a:gd name="T8" fmla="*/ 0 w 187"/>
              <a:gd name="T9" fmla="*/ 42 h 103"/>
              <a:gd name="T10" fmla="*/ 43 w 187"/>
              <a:gd name="T11" fmla="*/ 0 h 103"/>
              <a:gd name="T12" fmla="*/ 145 w 187"/>
              <a:gd name="T13" fmla="*/ 0 h 103"/>
              <a:gd name="T14" fmla="*/ 187 w 187"/>
              <a:gd name="T15" fmla="*/ 42 h 103"/>
              <a:gd name="T16" fmla="*/ 187 w 187"/>
              <a:gd name="T17" fmla="*/ 6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0"/>
                </a:moveTo>
                <a:cubicBezTo>
                  <a:pt x="187" y="84"/>
                  <a:pt x="168" y="103"/>
                  <a:pt x="145" y="103"/>
                </a:cubicBezTo>
                <a:cubicBezTo>
                  <a:pt x="43" y="103"/>
                  <a:pt x="43" y="103"/>
                  <a:pt x="43" y="103"/>
                </a:cubicBezTo>
                <a:cubicBezTo>
                  <a:pt x="20" y="103"/>
                  <a:pt x="0" y="84"/>
                  <a:pt x="0" y="60"/>
                </a:cubicBezTo>
                <a:cubicBezTo>
                  <a:pt x="0" y="42"/>
                  <a:pt x="0" y="42"/>
                  <a:pt x="0" y="42"/>
                </a:cubicBezTo>
                <a:cubicBezTo>
                  <a:pt x="0" y="19"/>
                  <a:pt x="20" y="0"/>
                  <a:pt x="43" y="0"/>
                </a:cubicBezTo>
                <a:cubicBezTo>
                  <a:pt x="145" y="0"/>
                  <a:pt x="145" y="0"/>
                  <a:pt x="145" y="0"/>
                </a:cubicBezTo>
                <a:cubicBezTo>
                  <a:pt x="168" y="0"/>
                  <a:pt x="187" y="19"/>
                  <a:pt x="187" y="42"/>
                </a:cubicBezTo>
                <a:lnTo>
                  <a:pt x="187" y="60"/>
                </a:ln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zh-CN" altLang="en-US"/>
          </a:p>
        </p:txBody>
      </p:sp>
      <p:sp>
        <p:nvSpPr>
          <p:cNvPr id="26" name="文本框 335"/>
          <p:cNvSpPr txBox="1"/>
          <p:nvPr/>
        </p:nvSpPr>
        <p:spPr>
          <a:xfrm>
            <a:off x="6077160" y="5033958"/>
            <a:ext cx="4898814" cy="430374"/>
          </a:xfrm>
          <a:prstGeom prst="rect">
            <a:avLst/>
          </a:prstGeom>
          <a:noFill/>
        </p:spPr>
        <p:txBody>
          <a:bodyPr wrap="square" rtlCol="0">
            <a:spAutoFit/>
          </a:bodyPr>
          <a:lstStyle/>
          <a:p>
            <a:pPr>
              <a:lnSpc>
                <a:spcPct val="120000"/>
              </a:lnSpc>
            </a:pPr>
            <a:r>
              <a:rPr lang="zh-CN" altLang="en-US" sz="2000" dirty="0">
                <a:solidFill>
                  <a:srgbClr val="4C6062"/>
                </a:solidFill>
                <a:latin typeface="微软雅黑" panose="020B0503020204020204" pitchFamily="34" charset="-122"/>
                <a:ea typeface="微软雅黑" panose="020B0503020204020204" pitchFamily="34" charset="-122"/>
              </a:rPr>
              <a:t>掌握</a:t>
            </a:r>
            <a:r>
              <a:rPr lang="en-US" altLang="zh-CN" sz="2000" dirty="0">
                <a:solidFill>
                  <a:srgbClr val="4C6062"/>
                </a:solidFill>
                <a:latin typeface="微软雅黑" panose="020B0503020204020204" pitchFamily="34" charset="-122"/>
                <a:ea typeface="微软雅黑" panose="020B0503020204020204" pitchFamily="34" charset="-122"/>
              </a:rPr>
              <a:t>samba</a:t>
            </a:r>
            <a:r>
              <a:rPr lang="zh-CN" altLang="en-US" sz="2000" dirty="0">
                <a:solidFill>
                  <a:srgbClr val="4C6062"/>
                </a:solidFill>
                <a:latin typeface="微软雅黑" panose="020B0503020204020204" pitchFamily="34" charset="-122"/>
                <a:ea typeface="微软雅黑" panose="020B0503020204020204" pitchFamily="34" charset="-122"/>
              </a:rPr>
              <a:t>文件和打印共享的设置方法</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a:stretch>
            <a:fillRect/>
          </a:stretch>
        </p:blipFill>
        <p:spPr>
          <a:xfrm>
            <a:off x="984793" y="2608689"/>
            <a:ext cx="10120323" cy="4006259"/>
          </a:xfrm>
          <a:prstGeom prst="rect">
            <a:avLst/>
          </a:prstGeom>
        </p:spPr>
      </p:pic>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任务8-1配置一台完整的</a:t>
            </a:r>
            <a:r>
              <a:rPr lang="en-US" altLang="zh-CN" dirty="0"/>
              <a:t>NFS</a:t>
            </a:r>
            <a:r>
              <a:rPr lang="zh-CN" altLang="en-US" dirty="0"/>
              <a:t>服务器</a:t>
            </a:r>
            <a:endParaRPr lang="zh-CN" altLang="en-US" b="0" dirty="0"/>
          </a:p>
        </p:txBody>
      </p:sp>
      <p:sp>
        <p:nvSpPr>
          <p:cNvPr id="2" name="文本框 1"/>
          <p:cNvSpPr txBox="1"/>
          <p:nvPr/>
        </p:nvSpPr>
        <p:spPr>
          <a:xfrm>
            <a:off x="984793" y="1471587"/>
            <a:ext cx="9888772" cy="2115451"/>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．配置文件</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/exports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）权限规则。</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3" name="图片 2"/>
          <p:cNvPicPr>
            <a:picLocks noChangeAspect="1"/>
          </p:cNvPicPr>
          <p:nvPr/>
        </p:nvPicPr>
        <p:blipFill>
          <a:blip r:embed="rId2"/>
          <a:stretch>
            <a:fillRect/>
          </a:stretch>
        </p:blipFill>
        <p:spPr>
          <a:xfrm>
            <a:off x="2974975" y="2730611"/>
            <a:ext cx="5625084" cy="4154424"/>
          </a:xfrm>
          <a:prstGeom prst="rect">
            <a:avLst/>
          </a:prstGeom>
        </p:spPr>
      </p:pic>
    </p:spTree>
  </p:cSld>
  <p:clrMapOvr>
    <a:masterClrMapping/>
  </p:clrMapOvr>
  <p:transition spd="slow">
    <p:push/>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a:stretch>
            <a:fillRect/>
          </a:stretch>
        </p:blipFill>
        <p:spPr>
          <a:xfrm>
            <a:off x="984793" y="2608690"/>
            <a:ext cx="10120323" cy="1765982"/>
          </a:xfrm>
          <a:prstGeom prst="rect">
            <a:avLst/>
          </a:prstGeom>
        </p:spPr>
      </p:pic>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任务8-1配置一台完整的</a:t>
            </a:r>
            <a:r>
              <a:rPr lang="en-US" altLang="zh-CN" dirty="0"/>
              <a:t>NFS</a:t>
            </a:r>
            <a:r>
              <a:rPr lang="zh-CN" altLang="en-US" dirty="0"/>
              <a:t>服务器</a:t>
            </a:r>
            <a:endParaRPr lang="zh-CN" altLang="en-US" b="0" dirty="0"/>
          </a:p>
        </p:txBody>
      </p:sp>
      <p:sp>
        <p:nvSpPr>
          <p:cNvPr id="2" name="文本框 1"/>
          <p:cNvSpPr txBox="1"/>
          <p:nvPr/>
        </p:nvSpPr>
        <p:spPr>
          <a:xfrm>
            <a:off x="984793" y="1471587"/>
            <a:ext cx="9888772" cy="1038233"/>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4</a:t>
            </a:r>
            <a:r>
              <a:rPr lang="zh-CN" altLang="en-US" sz="2000" dirty="0">
                <a:solidFill>
                  <a:srgbClr val="4C6062"/>
                </a:solidFill>
                <a:latin typeface="微软雅黑" panose="020B0503020204020204" pitchFamily="34" charset="-122"/>
                <a:ea typeface="微软雅黑" panose="020B0503020204020204" pitchFamily="34" charset="-122"/>
              </a:rPr>
              <a:t>．使用</a:t>
            </a:r>
            <a:r>
              <a:rPr lang="en-US" altLang="zh-CN" sz="2000" dirty="0" err="1">
                <a:solidFill>
                  <a:srgbClr val="4C6062"/>
                </a:solidFill>
                <a:latin typeface="微软雅黑" panose="020B0503020204020204" pitchFamily="34" charset="-122"/>
                <a:ea typeface="微软雅黑" panose="020B0503020204020204" pitchFamily="34" charset="-122"/>
              </a:rPr>
              <a:t>exportfs</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exportfs</a:t>
            </a:r>
            <a:r>
              <a:rPr lang="zh-CN" altLang="en-US" sz="2000" dirty="0">
                <a:solidFill>
                  <a:srgbClr val="4C6062"/>
                </a:solidFill>
                <a:latin typeface="微软雅黑" panose="020B0503020204020204" pitchFamily="34" charset="-122"/>
                <a:ea typeface="微软雅黑" panose="020B0503020204020204" pitchFamily="34" charset="-122"/>
              </a:rPr>
              <a:t>命令常用选项说明</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5" name="图片 4"/>
          <p:cNvPicPr>
            <a:picLocks noChangeAspect="1"/>
          </p:cNvPicPr>
          <p:nvPr/>
        </p:nvPicPr>
        <p:blipFill>
          <a:blip r:embed="rId2"/>
          <a:stretch>
            <a:fillRect/>
          </a:stretch>
        </p:blipFill>
        <p:spPr>
          <a:xfrm>
            <a:off x="3232412" y="2817998"/>
            <a:ext cx="5625084" cy="1703832"/>
          </a:xfrm>
          <a:prstGeom prst="rect">
            <a:avLst/>
          </a:prstGeom>
        </p:spPr>
      </p:pic>
    </p:spTree>
  </p:cSld>
  <p:clrMapOvr>
    <a:masterClrMapping/>
  </p:clrMapOvr>
  <p:transition spd="slow">
    <p:push/>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a:stretch>
            <a:fillRect/>
          </a:stretch>
        </p:blipFill>
        <p:spPr>
          <a:xfrm>
            <a:off x="1039013" y="2484917"/>
            <a:ext cx="10120323" cy="3840477"/>
          </a:xfrm>
          <a:prstGeom prst="rect">
            <a:avLst/>
          </a:prstGeom>
        </p:spPr>
      </p:pic>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任务8-2</a:t>
            </a:r>
            <a:r>
              <a:rPr lang="en-US" altLang="zh-CN" dirty="0"/>
              <a:t>  </a:t>
            </a:r>
            <a:r>
              <a:rPr lang="zh-CN" altLang="en-US" dirty="0"/>
              <a:t>在客户端挂载</a:t>
            </a:r>
            <a:r>
              <a:rPr lang="en-US" altLang="zh-CN" dirty="0"/>
              <a:t>NFS</a:t>
            </a:r>
            <a:endParaRPr lang="zh-CN" altLang="en-US" b="0" dirty="0"/>
          </a:p>
        </p:txBody>
      </p:sp>
      <p:sp>
        <p:nvSpPr>
          <p:cNvPr id="2" name="文本框 1"/>
          <p:cNvSpPr txBox="1"/>
          <p:nvPr/>
        </p:nvSpPr>
        <p:spPr>
          <a:xfrm>
            <a:off x="984793" y="1471587"/>
            <a:ext cx="9888772" cy="5347105"/>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统信</a:t>
            </a:r>
            <a:r>
              <a:rPr lang="en-US" altLang="zh-CN" sz="2000" dirty="0">
                <a:solidFill>
                  <a:srgbClr val="4C6062"/>
                </a:solidFill>
                <a:latin typeface="微软雅黑" panose="020B0503020204020204" pitchFamily="34" charset="-122"/>
                <a:ea typeface="微软雅黑" panose="020B0503020204020204" pitchFamily="34" charset="-122"/>
              </a:rPr>
              <a:t>UOS V20</a:t>
            </a:r>
            <a:r>
              <a:rPr lang="zh-CN" altLang="en-US" sz="2000" dirty="0">
                <a:solidFill>
                  <a:srgbClr val="4C6062"/>
                </a:solidFill>
                <a:latin typeface="微软雅黑" panose="020B0503020204020204" pitchFamily="34" charset="-122"/>
                <a:ea typeface="微软雅黑" panose="020B0503020204020204" pitchFamily="34" charset="-122"/>
              </a:rPr>
              <a:t>下有多个好用的命令行工具，用于查看、连接、卸载、使用</a:t>
            </a:r>
            <a:r>
              <a:rPr lang="en-US" altLang="zh-CN" sz="2000" dirty="0">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服务器上的共享资源。</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．配置</a:t>
            </a:r>
            <a:r>
              <a:rPr lang="en-US" altLang="zh-CN" sz="2000" dirty="0">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客户端</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）安装</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-utils</a:t>
            </a:r>
            <a:r>
              <a:rPr lang="zh-CN" altLang="en-US" sz="2000" dirty="0">
                <a:solidFill>
                  <a:srgbClr val="4C6062"/>
                </a:solidFill>
                <a:latin typeface="微软雅黑" panose="020B0503020204020204" pitchFamily="34" charset="-122"/>
                <a:ea typeface="微软雅黑" panose="020B0503020204020204" pitchFamily="34" charset="-122"/>
              </a:rPr>
              <a:t>软件包。</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）识别要访问的远程共享。</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showmount</a:t>
            </a:r>
            <a:r>
              <a:rPr lang="en-US" altLang="zh-CN" sz="2000" dirty="0">
                <a:solidFill>
                  <a:srgbClr val="4C6062"/>
                </a:solidFill>
                <a:latin typeface="微软雅黑" panose="020B0503020204020204" pitchFamily="34" charset="-122"/>
                <a:ea typeface="微软雅黑" panose="020B0503020204020204" pitchFamily="34" charset="-122"/>
              </a:rPr>
              <a:t>  -e  NFS</a:t>
            </a:r>
            <a:r>
              <a:rPr lang="zh-CN" altLang="en-US" sz="2000" dirty="0">
                <a:solidFill>
                  <a:srgbClr val="4C6062"/>
                </a:solidFill>
                <a:latin typeface="微软雅黑" panose="020B0503020204020204" pitchFamily="34" charset="-122"/>
                <a:ea typeface="微软雅黑" panose="020B0503020204020204" pitchFamily="34" charset="-122"/>
              </a:rPr>
              <a:t>服务器</a:t>
            </a:r>
            <a:r>
              <a:rPr lang="en-US" altLang="zh-CN" sz="2000" dirty="0">
                <a:solidFill>
                  <a:srgbClr val="4C6062"/>
                </a:solidFill>
                <a:latin typeface="微软雅黑" panose="020B0503020204020204" pitchFamily="34" charset="-122"/>
                <a:ea typeface="微软雅黑" panose="020B0503020204020204" pitchFamily="34" charset="-122"/>
              </a:rPr>
              <a:t>IP</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）确定挂载点。</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mkdir</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nfstest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4</a:t>
            </a:r>
            <a:r>
              <a:rPr lang="zh-CN" altLang="en-US" sz="2000" dirty="0">
                <a:solidFill>
                  <a:srgbClr val="4C6062"/>
                </a:solidFill>
                <a:latin typeface="微软雅黑" panose="020B0503020204020204" pitchFamily="34" charset="-122"/>
                <a:ea typeface="微软雅黑" panose="020B0503020204020204" pitchFamily="34" charset="-122"/>
              </a:rPr>
              <a:t>）使用命令挂载</a:t>
            </a:r>
            <a:r>
              <a:rPr lang="en-US" altLang="zh-CN" sz="2000" dirty="0">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共享。</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mount  -t  </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  NFS</a:t>
            </a:r>
            <a:r>
              <a:rPr lang="zh-CN" altLang="en-US" sz="2000" dirty="0">
                <a:solidFill>
                  <a:srgbClr val="4C6062"/>
                </a:solidFill>
                <a:latin typeface="微软雅黑" panose="020B0503020204020204" pitchFamily="34" charset="-122"/>
                <a:ea typeface="微软雅黑" panose="020B0503020204020204" pitchFamily="34" charset="-122"/>
              </a:rPr>
              <a:t>服务器</a:t>
            </a:r>
            <a:r>
              <a:rPr lang="en-US" altLang="zh-CN" sz="2000" dirty="0">
                <a:solidFill>
                  <a:srgbClr val="4C6062"/>
                </a:solidFill>
                <a:latin typeface="微软雅黑" panose="020B0503020204020204" pitchFamily="34" charset="-122"/>
                <a:ea typeface="微软雅黑" panose="020B0503020204020204" pitchFamily="34" charset="-122"/>
              </a:rPr>
              <a:t>IP:/</a:t>
            </a:r>
            <a:r>
              <a:rPr lang="en-US" altLang="zh-CN" sz="2000" dirty="0" err="1">
                <a:solidFill>
                  <a:srgbClr val="4C6062"/>
                </a:solidFill>
                <a:latin typeface="微软雅黑" panose="020B0503020204020204" pitchFamily="34" charset="-122"/>
                <a:ea typeface="微软雅黑" panose="020B0503020204020204" pitchFamily="34" charset="-122"/>
              </a:rPr>
              <a:t>gongxiang</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nfstest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5</a:t>
            </a:r>
            <a:r>
              <a:rPr lang="zh-CN" altLang="en-US" sz="2000" dirty="0">
                <a:solidFill>
                  <a:srgbClr val="4C6062"/>
                </a:solidFill>
                <a:latin typeface="微软雅黑" panose="020B0503020204020204" pitchFamily="34" charset="-122"/>
                <a:ea typeface="微软雅黑" panose="020B0503020204020204" pitchFamily="34" charset="-122"/>
              </a:rPr>
              <a:t>）修改</a:t>
            </a:r>
            <a:r>
              <a:rPr lang="en-US" altLang="zh-CN" sz="2000" dirty="0" err="1">
                <a:solidFill>
                  <a:srgbClr val="4C6062"/>
                </a:solidFill>
                <a:latin typeface="微软雅黑" panose="020B0503020204020204" pitchFamily="34" charset="-122"/>
                <a:ea typeface="微软雅黑" panose="020B0503020204020204" pitchFamily="34" charset="-122"/>
              </a:rPr>
              <a:t>fstab</a:t>
            </a:r>
            <a:r>
              <a:rPr lang="zh-CN" altLang="en-US" sz="2000" dirty="0">
                <a:solidFill>
                  <a:srgbClr val="4C6062"/>
                </a:solidFill>
                <a:latin typeface="微软雅黑" panose="020B0503020204020204" pitchFamily="34" charset="-122"/>
                <a:ea typeface="微软雅黑" panose="020B0503020204020204" pitchFamily="34" charset="-122"/>
              </a:rPr>
              <a:t>文件实现</a:t>
            </a:r>
            <a:r>
              <a:rPr lang="en-US" altLang="zh-CN" sz="2000" dirty="0">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共享永久挂载。</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vim  /</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fstab</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a:stretch>
            <a:fillRect/>
          </a:stretch>
        </p:blipFill>
        <p:spPr>
          <a:xfrm>
            <a:off x="1039013" y="3048794"/>
            <a:ext cx="10120323" cy="2133600"/>
          </a:xfrm>
          <a:prstGeom prst="rect">
            <a:avLst/>
          </a:prstGeom>
        </p:spPr>
      </p:pic>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任务8-2</a:t>
            </a:r>
            <a:r>
              <a:rPr lang="en-US" altLang="zh-CN" dirty="0"/>
              <a:t>  </a:t>
            </a:r>
            <a:r>
              <a:rPr lang="zh-CN" altLang="en-US" dirty="0"/>
              <a:t>在客户端挂载</a:t>
            </a:r>
            <a:r>
              <a:rPr lang="en-US" altLang="zh-CN" dirty="0"/>
              <a:t>NFS</a:t>
            </a:r>
            <a:endParaRPr lang="zh-CN" altLang="en-US" b="0" dirty="0"/>
          </a:p>
        </p:txBody>
      </p:sp>
      <p:sp>
        <p:nvSpPr>
          <p:cNvPr id="2" name="文本框 1"/>
          <p:cNvSpPr txBox="1"/>
          <p:nvPr/>
        </p:nvSpPr>
        <p:spPr>
          <a:xfrm>
            <a:off x="984793" y="1471587"/>
            <a:ext cx="9888772" cy="2577116"/>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．查看</a:t>
            </a:r>
            <a:r>
              <a:rPr lang="en-US" altLang="zh-CN" sz="2000" dirty="0">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服务器信息</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在统信</a:t>
            </a:r>
            <a:r>
              <a:rPr lang="en-US" altLang="zh-CN" sz="2000" dirty="0">
                <a:solidFill>
                  <a:srgbClr val="4C6062"/>
                </a:solidFill>
                <a:latin typeface="微软雅黑" panose="020B0503020204020204" pitchFamily="34" charset="-122"/>
                <a:ea typeface="微软雅黑" panose="020B0503020204020204" pitchFamily="34" charset="-122"/>
              </a:rPr>
              <a:t>UOS V20</a:t>
            </a:r>
            <a:r>
              <a:rPr lang="zh-CN" altLang="en-US" sz="2000" dirty="0">
                <a:solidFill>
                  <a:srgbClr val="4C6062"/>
                </a:solidFill>
                <a:latin typeface="微软雅黑" panose="020B0503020204020204" pitchFamily="34" charset="-122"/>
                <a:ea typeface="微软雅黑" panose="020B0503020204020204" pitchFamily="34" charset="-122"/>
              </a:rPr>
              <a:t>中查看</a:t>
            </a:r>
            <a:r>
              <a:rPr lang="en-US" altLang="zh-CN" sz="2000" dirty="0">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服务器上的共享资源使用</a:t>
            </a:r>
            <a:r>
              <a:rPr lang="en-US" altLang="zh-CN" sz="2000" dirty="0" err="1">
                <a:solidFill>
                  <a:srgbClr val="4C6062"/>
                </a:solidFill>
                <a:latin typeface="微软雅黑" panose="020B0503020204020204" pitchFamily="34" charset="-122"/>
                <a:ea typeface="微软雅黑" panose="020B0503020204020204" pitchFamily="34" charset="-122"/>
              </a:rPr>
              <a:t>showmount</a:t>
            </a:r>
            <a:r>
              <a:rPr lang="zh-CN" altLang="en-US" sz="2000" dirty="0">
                <a:solidFill>
                  <a:srgbClr val="4C6062"/>
                </a:solidFill>
                <a:latin typeface="微软雅黑" panose="020B0503020204020204" pitchFamily="34" charset="-122"/>
                <a:ea typeface="微软雅黑" panose="020B0503020204020204" pitchFamily="34" charset="-122"/>
              </a:rPr>
              <a:t>命令，其语法格式如下。</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showmount</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adehv</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ServerName</a:t>
            </a:r>
            <a:r>
              <a:rPr lang="en-US" altLang="zh-CN"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3" name="图片 2"/>
          <p:cNvPicPr>
            <a:picLocks noChangeAspect="1"/>
          </p:cNvPicPr>
          <p:nvPr/>
        </p:nvPicPr>
        <p:blipFill>
          <a:blip r:embed="rId2"/>
          <a:stretch>
            <a:fillRect/>
          </a:stretch>
        </p:blipFill>
        <p:spPr>
          <a:xfrm>
            <a:off x="2746375" y="3938677"/>
            <a:ext cx="5625084" cy="1449324"/>
          </a:xfrm>
          <a:prstGeom prst="rect">
            <a:avLst/>
          </a:prstGeom>
        </p:spPr>
      </p:pic>
    </p:spTree>
  </p:cSld>
  <p:clrMapOvr>
    <a:masterClrMapping/>
  </p:clrMapOvr>
  <p:transition spd="slow">
    <p:push/>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a:stretch>
            <a:fillRect/>
          </a:stretch>
        </p:blipFill>
        <p:spPr>
          <a:xfrm>
            <a:off x="1039013" y="3048794"/>
            <a:ext cx="10120323" cy="533400"/>
          </a:xfrm>
          <a:prstGeom prst="rect">
            <a:avLst/>
          </a:prstGeom>
        </p:spPr>
      </p:pic>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任务8-2</a:t>
            </a:r>
            <a:r>
              <a:rPr lang="en-US" altLang="zh-CN" dirty="0"/>
              <a:t>  </a:t>
            </a:r>
            <a:r>
              <a:rPr lang="zh-CN" altLang="en-US" dirty="0"/>
              <a:t>在客户端挂载</a:t>
            </a:r>
            <a:r>
              <a:rPr lang="en-US" altLang="zh-CN" dirty="0"/>
              <a:t>NFS</a:t>
            </a:r>
            <a:endParaRPr lang="zh-CN" altLang="en-US" b="0" dirty="0"/>
          </a:p>
        </p:txBody>
      </p:sp>
      <p:sp>
        <p:nvSpPr>
          <p:cNvPr id="2" name="文本框 1"/>
          <p:cNvSpPr txBox="1"/>
          <p:nvPr/>
        </p:nvSpPr>
        <p:spPr>
          <a:xfrm>
            <a:off x="984793" y="1471587"/>
            <a:ext cx="9888772" cy="2577116"/>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．在客户端挂载</a:t>
            </a:r>
            <a:r>
              <a:rPr lang="en-US" altLang="zh-CN" sz="2000" dirty="0">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服务器共享目录</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在统信</a:t>
            </a:r>
            <a:r>
              <a:rPr lang="en-US" altLang="zh-CN" sz="2000" dirty="0">
                <a:solidFill>
                  <a:srgbClr val="4C6062"/>
                </a:solidFill>
                <a:latin typeface="微软雅黑" panose="020B0503020204020204" pitchFamily="34" charset="-122"/>
                <a:ea typeface="微软雅黑" panose="020B0503020204020204" pitchFamily="34" charset="-122"/>
              </a:rPr>
              <a:t>UOS V20</a:t>
            </a:r>
            <a:r>
              <a:rPr lang="zh-CN" altLang="en-US" sz="2000" dirty="0">
                <a:solidFill>
                  <a:srgbClr val="4C6062"/>
                </a:solidFill>
                <a:latin typeface="微软雅黑" panose="020B0503020204020204" pitchFamily="34" charset="-122"/>
                <a:ea typeface="微软雅黑" panose="020B0503020204020204" pitchFamily="34" charset="-122"/>
              </a:rPr>
              <a:t>中挂载</a:t>
            </a:r>
            <a:r>
              <a:rPr lang="en-US" altLang="zh-CN" sz="2000" dirty="0">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服务器上的共享目录的命令为</a:t>
            </a:r>
            <a:r>
              <a:rPr lang="en-US" altLang="zh-CN" sz="2000" dirty="0">
                <a:solidFill>
                  <a:srgbClr val="4C6062"/>
                </a:solidFill>
                <a:latin typeface="微软雅黑" panose="020B0503020204020204" pitchFamily="34" charset="-122"/>
                <a:ea typeface="微软雅黑" panose="020B0503020204020204" pitchFamily="34" charset="-122"/>
              </a:rPr>
              <a:t>mount</a:t>
            </a:r>
            <a:r>
              <a:rPr lang="zh-CN" altLang="en-US" sz="2000" dirty="0">
                <a:solidFill>
                  <a:srgbClr val="4C6062"/>
                </a:solidFill>
                <a:latin typeface="微软雅黑" panose="020B0503020204020204" pitchFamily="34" charset="-122"/>
                <a:ea typeface="微软雅黑" panose="020B0503020204020204" pitchFamily="34" charset="-122"/>
              </a:rPr>
              <a:t>（即可以加载其他文件系统的</a:t>
            </a:r>
            <a:r>
              <a:rPr lang="en-US" altLang="zh-CN" sz="2000" dirty="0">
                <a:solidFill>
                  <a:srgbClr val="4C6062"/>
                </a:solidFill>
                <a:latin typeface="微软雅黑" panose="020B0503020204020204" pitchFamily="34" charset="-122"/>
                <a:ea typeface="微软雅黑" panose="020B0503020204020204" pitchFamily="34" charset="-122"/>
              </a:rPr>
              <a:t>mount</a:t>
            </a:r>
            <a:r>
              <a:rPr lang="zh-CN" altLang="en-US" sz="2000" dirty="0">
                <a:solidFill>
                  <a:srgbClr val="4C6062"/>
                </a:solidFill>
                <a:latin typeface="微软雅黑" panose="020B0503020204020204" pitchFamily="34" charset="-122"/>
                <a:ea typeface="微软雅黑" panose="020B0503020204020204" pitchFamily="34" charset="-122"/>
              </a:rPr>
              <a:t>）。</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 </a:t>
            </a:r>
            <a:r>
              <a:rPr lang="en-US" altLang="zh-CN" sz="2000" dirty="0">
                <a:solidFill>
                  <a:srgbClr val="4C6062"/>
                </a:solidFill>
                <a:latin typeface="微软雅黑" panose="020B0503020204020204" pitchFamily="34" charset="-122"/>
                <a:ea typeface="微软雅黑" panose="020B0503020204020204" pitchFamily="34" charset="-122"/>
              </a:rPr>
              <a:t>mount  -t  </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服务器名称或地址</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输出目录  挂载目录</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a:stretch>
            <a:fillRect/>
          </a:stretch>
        </p:blipFill>
        <p:spPr>
          <a:xfrm>
            <a:off x="1039013" y="3124994"/>
            <a:ext cx="10120323" cy="533400"/>
          </a:xfrm>
          <a:prstGeom prst="rect">
            <a:avLst/>
          </a:prstGeom>
        </p:spPr>
      </p:pic>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任务8-2</a:t>
            </a:r>
            <a:r>
              <a:rPr lang="en-US" altLang="zh-CN" dirty="0"/>
              <a:t>  </a:t>
            </a:r>
            <a:r>
              <a:rPr lang="zh-CN" altLang="en-US" dirty="0"/>
              <a:t>在客户端挂载</a:t>
            </a:r>
            <a:r>
              <a:rPr lang="en-US" altLang="zh-CN" dirty="0"/>
              <a:t>NFS</a:t>
            </a:r>
            <a:endParaRPr lang="zh-CN" altLang="en-US" b="0" dirty="0"/>
          </a:p>
        </p:txBody>
      </p:sp>
      <p:sp>
        <p:nvSpPr>
          <p:cNvPr id="2" name="文本框 1"/>
          <p:cNvSpPr txBox="1"/>
          <p:nvPr/>
        </p:nvSpPr>
        <p:spPr>
          <a:xfrm>
            <a:off x="984793" y="1471587"/>
            <a:ext cx="9888772" cy="4269887"/>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例</a:t>
            </a:r>
            <a:r>
              <a:rPr lang="en-US" altLang="zh-CN" sz="2000" dirty="0">
                <a:solidFill>
                  <a:srgbClr val="4C6062"/>
                </a:solidFill>
                <a:latin typeface="微软雅黑" panose="020B0503020204020204" pitchFamily="34" charset="-122"/>
                <a:ea typeface="微软雅黑" panose="020B0503020204020204" pitchFamily="34" charset="-122"/>
              </a:rPr>
              <a:t>6-3】</a:t>
            </a:r>
            <a:r>
              <a:rPr lang="zh-CN" altLang="en-US" sz="2000" dirty="0">
                <a:solidFill>
                  <a:srgbClr val="4C6062"/>
                </a:solidFill>
                <a:latin typeface="微软雅黑" panose="020B0503020204020204" pitchFamily="34" charset="-122"/>
                <a:ea typeface="微软雅黑" panose="020B0503020204020204" pitchFamily="34" charset="-122"/>
              </a:rPr>
              <a:t>要挂载</a:t>
            </a:r>
            <a:r>
              <a:rPr lang="en-US" altLang="zh-CN" sz="2000" dirty="0">
                <a:solidFill>
                  <a:srgbClr val="4C6062"/>
                </a:solidFill>
                <a:latin typeface="微软雅黑" panose="020B0503020204020204" pitchFamily="34" charset="-122"/>
                <a:ea typeface="微软雅黑" panose="020B0503020204020204" pitchFamily="34" charset="-122"/>
              </a:rPr>
              <a:t>192.168.10.1</a:t>
            </a:r>
            <a:r>
              <a:rPr lang="zh-CN" altLang="en-US" sz="2000" dirty="0">
                <a:solidFill>
                  <a:srgbClr val="4C6062"/>
                </a:solidFill>
                <a:latin typeface="微软雅黑" panose="020B0503020204020204" pitchFamily="34" charset="-122"/>
                <a:ea typeface="微软雅黑" panose="020B0503020204020204" pitchFamily="34" charset="-122"/>
              </a:rPr>
              <a:t>这台服务器上的</a:t>
            </a:r>
            <a:r>
              <a:rPr lang="en-US" altLang="zh-CN" sz="2000" dirty="0">
                <a:solidFill>
                  <a:srgbClr val="4C6062"/>
                </a:solidFill>
                <a:latin typeface="微软雅黑" panose="020B0503020204020204" pitchFamily="34" charset="-122"/>
                <a:ea typeface="微软雅黑" panose="020B0503020204020204" pitchFamily="34" charset="-122"/>
              </a:rPr>
              <a:t>/tmp1</a:t>
            </a:r>
            <a:r>
              <a:rPr lang="zh-CN" altLang="en-US" sz="2000" dirty="0">
                <a:solidFill>
                  <a:srgbClr val="4C6062"/>
                </a:solidFill>
                <a:latin typeface="微软雅黑" panose="020B0503020204020204" pitchFamily="34" charset="-122"/>
                <a:ea typeface="微软雅黑" panose="020B0503020204020204" pitchFamily="34" charset="-122"/>
              </a:rPr>
              <a:t>目录，需要执行以下操作。</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）创建本地目录。</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首先在客户端创建一个本地目录，用来挂载</a:t>
            </a:r>
            <a:r>
              <a:rPr lang="en-US" altLang="zh-CN" sz="2000" dirty="0">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服务器上的输出目录。</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[root@Client1 ~]# </a:t>
            </a:r>
            <a:r>
              <a:rPr lang="en-US" altLang="zh-CN" sz="2000" dirty="0" err="1">
                <a:solidFill>
                  <a:srgbClr val="4C6062"/>
                </a:solidFill>
                <a:latin typeface="微软雅黑" panose="020B0503020204020204" pitchFamily="34" charset="-122"/>
                <a:ea typeface="微软雅黑" panose="020B0503020204020204" pitchFamily="34" charset="-122"/>
              </a:rPr>
              <a:t>mkdir</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nfs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）挂载服务器目录。</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再使用相应的</a:t>
            </a:r>
            <a:r>
              <a:rPr lang="en-US" altLang="zh-CN" sz="2000" dirty="0">
                <a:solidFill>
                  <a:srgbClr val="4C6062"/>
                </a:solidFill>
                <a:latin typeface="微软雅黑" panose="020B0503020204020204" pitchFamily="34" charset="-122"/>
                <a:ea typeface="微软雅黑" panose="020B0503020204020204" pitchFamily="34" charset="-122"/>
              </a:rPr>
              <a:t>mount</a:t>
            </a:r>
            <a:r>
              <a:rPr lang="zh-CN" altLang="en-US" sz="2000" dirty="0">
                <a:solidFill>
                  <a:srgbClr val="4C6062"/>
                </a:solidFill>
                <a:latin typeface="微软雅黑" panose="020B0503020204020204" pitchFamily="34" charset="-122"/>
                <a:ea typeface="微软雅黑" panose="020B0503020204020204" pitchFamily="34" charset="-122"/>
              </a:rPr>
              <a:t>命令挂载服务器目录。</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[root@Client1 ~]# mount  -t  </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  192.168.10.1:/tmp1  /</a:t>
            </a:r>
            <a:r>
              <a:rPr lang="en-US" altLang="zh-CN" sz="2000" dirty="0" err="1">
                <a:solidFill>
                  <a:srgbClr val="4C6062"/>
                </a:solidFill>
                <a:latin typeface="微软雅黑" panose="020B0503020204020204" pitchFamily="34" charset="-122"/>
                <a:ea typeface="微软雅黑" panose="020B0503020204020204" pitchFamily="34" charset="-122"/>
              </a:rPr>
              <a:t>nfs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3" name="图片 2"/>
          <p:cNvPicPr>
            <a:picLocks noChangeAspect="1"/>
          </p:cNvPicPr>
          <p:nvPr/>
        </p:nvPicPr>
        <p:blipFill>
          <a:blip r:embed="rId1"/>
          <a:stretch>
            <a:fillRect/>
          </a:stretch>
        </p:blipFill>
        <p:spPr>
          <a:xfrm>
            <a:off x="1069975" y="4725194"/>
            <a:ext cx="10120323" cy="533400"/>
          </a:xfrm>
          <a:prstGeom prst="rect">
            <a:avLst/>
          </a:prstGeom>
        </p:spPr>
      </p:pic>
    </p:spTree>
  </p:cSld>
  <p:clrMapOvr>
    <a:masterClrMapping/>
  </p:clrMapOvr>
  <p:transition spd="slow">
    <p:push/>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a:stretch>
            <a:fillRect/>
          </a:stretch>
        </p:blipFill>
        <p:spPr>
          <a:xfrm>
            <a:off x="1039013" y="2591594"/>
            <a:ext cx="10120323" cy="533400"/>
          </a:xfrm>
          <a:prstGeom prst="rect">
            <a:avLst/>
          </a:prstGeom>
        </p:spPr>
      </p:pic>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任务8-2</a:t>
            </a:r>
            <a:r>
              <a:rPr lang="en-US" altLang="zh-CN" dirty="0"/>
              <a:t>  </a:t>
            </a:r>
            <a:r>
              <a:rPr lang="zh-CN" altLang="en-US" dirty="0"/>
              <a:t>在客户端挂载</a:t>
            </a:r>
            <a:r>
              <a:rPr lang="en-US" altLang="zh-CN" dirty="0"/>
              <a:t>NFS</a:t>
            </a:r>
            <a:endParaRPr lang="zh-CN" altLang="en-US" b="0" dirty="0"/>
          </a:p>
        </p:txBody>
      </p:sp>
      <p:sp>
        <p:nvSpPr>
          <p:cNvPr id="2" name="文本框 1"/>
          <p:cNvSpPr txBox="1"/>
          <p:nvPr/>
        </p:nvSpPr>
        <p:spPr>
          <a:xfrm>
            <a:off x="984793" y="1471587"/>
            <a:ext cx="9888772" cy="2115451"/>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4</a:t>
            </a:r>
            <a:r>
              <a:rPr lang="zh-CN" altLang="en-US" sz="2000" dirty="0">
                <a:solidFill>
                  <a:srgbClr val="4C6062"/>
                </a:solidFill>
                <a:latin typeface="微软雅黑" panose="020B0503020204020204" pitchFamily="34" charset="-122"/>
                <a:ea typeface="微软雅黑" panose="020B0503020204020204" pitchFamily="34" charset="-122"/>
              </a:rPr>
              <a:t>．卸载</a:t>
            </a:r>
            <a:r>
              <a:rPr lang="en-US" altLang="zh-CN" sz="2000" dirty="0">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服务器共享目录</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要卸载刚才挂载的</a:t>
            </a:r>
            <a:r>
              <a:rPr lang="en-US" altLang="zh-CN" sz="2000" dirty="0">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服务器共享目录，可以执行以下命令。</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[root@Client1 ~]# </a:t>
            </a:r>
            <a:r>
              <a:rPr lang="en-US" altLang="zh-CN" sz="2000" dirty="0" err="1">
                <a:solidFill>
                  <a:srgbClr val="4C6062"/>
                </a:solidFill>
                <a:latin typeface="微软雅黑" panose="020B0503020204020204" pitchFamily="34" charset="-122"/>
                <a:ea typeface="微软雅黑" panose="020B0503020204020204" pitchFamily="34" charset="-122"/>
              </a:rPr>
              <a:t>umount</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nfs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a:stretch>
            <a:fillRect/>
          </a:stretch>
        </p:blipFill>
        <p:spPr>
          <a:xfrm>
            <a:off x="1039013" y="3048794"/>
            <a:ext cx="10120323" cy="533400"/>
          </a:xfrm>
          <a:prstGeom prst="rect">
            <a:avLst/>
          </a:prstGeom>
        </p:spPr>
      </p:pic>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任务8-2</a:t>
            </a:r>
            <a:r>
              <a:rPr lang="en-US" altLang="zh-CN" dirty="0"/>
              <a:t>  </a:t>
            </a:r>
            <a:r>
              <a:rPr lang="zh-CN" altLang="en-US" dirty="0"/>
              <a:t>在客户端挂载</a:t>
            </a:r>
            <a:r>
              <a:rPr lang="en-US" altLang="zh-CN" dirty="0"/>
              <a:t>NFS</a:t>
            </a:r>
            <a:endParaRPr lang="zh-CN" altLang="en-US" b="0" dirty="0"/>
          </a:p>
        </p:txBody>
      </p:sp>
      <p:sp>
        <p:nvSpPr>
          <p:cNvPr id="2" name="文本框 1"/>
          <p:cNvSpPr txBox="1"/>
          <p:nvPr/>
        </p:nvSpPr>
        <p:spPr>
          <a:xfrm>
            <a:off x="984793" y="1471587"/>
            <a:ext cx="9888772" cy="4269887"/>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5</a:t>
            </a:r>
            <a:r>
              <a:rPr lang="zh-CN" altLang="en-US" sz="2000" dirty="0">
                <a:solidFill>
                  <a:srgbClr val="4C6062"/>
                </a:solidFill>
                <a:latin typeface="微软雅黑" panose="020B0503020204020204" pitchFamily="34" charset="-122"/>
                <a:ea typeface="微软雅黑" panose="020B0503020204020204" pitchFamily="34" charset="-122"/>
              </a:rPr>
              <a:t>．在客户端启动时自动挂载</a:t>
            </a:r>
            <a:r>
              <a:rPr lang="en-US" altLang="zh-CN" sz="2000" dirty="0">
                <a:solidFill>
                  <a:srgbClr val="4C6062"/>
                </a:solidFill>
                <a:latin typeface="微软雅黑" panose="020B0503020204020204" pitchFamily="34" charset="-122"/>
                <a:ea typeface="微软雅黑" panose="020B0503020204020204" pitchFamily="34" charset="-122"/>
              </a:rPr>
              <a:t>NFS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）编辑</a:t>
            </a:r>
            <a:r>
              <a:rPr lang="en-US" altLang="zh-CN" sz="2000" dirty="0" err="1">
                <a:solidFill>
                  <a:srgbClr val="4C6062"/>
                </a:solidFill>
                <a:latin typeface="微软雅黑" panose="020B0503020204020204" pitchFamily="34" charset="-122"/>
                <a:ea typeface="微软雅黑" panose="020B0503020204020204" pitchFamily="34" charset="-122"/>
              </a:rPr>
              <a:t>fstab</a:t>
            </a:r>
            <a:r>
              <a:rPr lang="zh-CN" altLang="en-US" sz="2000" dirty="0">
                <a:solidFill>
                  <a:srgbClr val="4C6062"/>
                </a:solidFill>
                <a:latin typeface="微软雅黑" panose="020B0503020204020204" pitchFamily="34" charset="-122"/>
                <a:ea typeface="微软雅黑" panose="020B0503020204020204" pitchFamily="34" charset="-122"/>
              </a:rPr>
              <a:t>。</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在</a:t>
            </a:r>
            <a:r>
              <a:rPr lang="en-US" altLang="zh-CN" sz="2000" dirty="0">
                <a:solidFill>
                  <a:srgbClr val="4C6062"/>
                </a:solidFill>
                <a:latin typeface="微软雅黑" panose="020B0503020204020204" pitchFamily="34" charset="-122"/>
                <a:ea typeface="微软雅黑" panose="020B0503020204020204" pitchFamily="34" charset="-122"/>
              </a:rPr>
              <a:t>Client1</a:t>
            </a:r>
            <a:r>
              <a:rPr lang="zh-CN" altLang="en-US" sz="2000" dirty="0">
                <a:solidFill>
                  <a:srgbClr val="4C6062"/>
                </a:solidFill>
                <a:latin typeface="微软雅黑" panose="020B0503020204020204" pitchFamily="34" charset="-122"/>
                <a:ea typeface="微软雅黑" panose="020B0503020204020204" pitchFamily="34" charset="-122"/>
              </a:rPr>
              <a:t>上，用文本编辑器打开</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fstab</a:t>
            </a:r>
            <a:r>
              <a:rPr lang="zh-CN" altLang="en-US" sz="2000" dirty="0">
                <a:solidFill>
                  <a:srgbClr val="4C6062"/>
                </a:solidFill>
                <a:latin typeface="微软雅黑" panose="020B0503020204020204" pitchFamily="34" charset="-122"/>
                <a:ea typeface="微软雅黑" panose="020B0503020204020204" pitchFamily="34" charset="-122"/>
              </a:rPr>
              <a:t>，在其中添加如下一行。</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192.168.10.1:/tmp1      /</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      defaults  0  0</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）使设置生效。</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执行以下命令重新挂载</a:t>
            </a:r>
            <a:r>
              <a:rPr lang="en-US" altLang="zh-CN" sz="2000" dirty="0" err="1">
                <a:solidFill>
                  <a:srgbClr val="4C6062"/>
                </a:solidFill>
                <a:latin typeface="微软雅黑" panose="020B0503020204020204" pitchFamily="34" charset="-122"/>
                <a:ea typeface="微软雅黑" panose="020B0503020204020204" pitchFamily="34" charset="-122"/>
              </a:rPr>
              <a:t>fstab</a:t>
            </a:r>
            <a:r>
              <a:rPr lang="zh-CN" altLang="en-US" sz="2000" dirty="0">
                <a:solidFill>
                  <a:srgbClr val="4C6062"/>
                </a:solidFill>
                <a:latin typeface="微软雅黑" panose="020B0503020204020204" pitchFamily="34" charset="-122"/>
                <a:ea typeface="微软雅黑" panose="020B0503020204020204" pitchFamily="34" charset="-122"/>
              </a:rPr>
              <a:t>文件中定义的文件系统。</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[root@Client1 </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 mount  -a</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3" name="图片 2"/>
          <p:cNvPicPr>
            <a:picLocks noChangeAspect="1"/>
          </p:cNvPicPr>
          <p:nvPr/>
        </p:nvPicPr>
        <p:blipFill>
          <a:blip r:embed="rId1"/>
          <a:stretch>
            <a:fillRect/>
          </a:stretch>
        </p:blipFill>
        <p:spPr>
          <a:xfrm>
            <a:off x="1069975" y="4725194"/>
            <a:ext cx="10120323" cy="533400"/>
          </a:xfrm>
          <a:prstGeom prst="rect">
            <a:avLst/>
          </a:prstGeom>
        </p:spPr>
      </p:pic>
    </p:spTree>
  </p:cSld>
  <p:clrMapOvr>
    <a:masterClrMapping/>
  </p:clrMapOvr>
  <p:transition spd="slow">
    <p:push/>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任务8-3</a:t>
            </a:r>
            <a:r>
              <a:rPr lang="en-US" altLang="zh-CN" dirty="0"/>
              <a:t>  </a:t>
            </a:r>
            <a:r>
              <a:rPr lang="zh-CN" altLang="en-US" dirty="0"/>
              <a:t>了解</a:t>
            </a:r>
            <a:r>
              <a:rPr lang="en-US" altLang="zh-CN" dirty="0"/>
              <a:t>NFS</a:t>
            </a:r>
            <a:r>
              <a:rPr lang="zh-CN" altLang="en-US" dirty="0"/>
              <a:t>服务的文件存取权限</a:t>
            </a:r>
            <a:endParaRPr lang="zh-CN" altLang="en-US" b="0" dirty="0"/>
          </a:p>
        </p:txBody>
      </p:sp>
      <p:sp>
        <p:nvSpPr>
          <p:cNvPr id="2" name="文本框 1"/>
          <p:cNvSpPr txBox="1"/>
          <p:nvPr/>
        </p:nvSpPr>
        <p:spPr>
          <a:xfrm>
            <a:off x="984793" y="1471587"/>
            <a:ext cx="9888772" cy="4654608"/>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root</a:t>
            </a:r>
            <a:r>
              <a:rPr lang="zh-CN" altLang="en-US" sz="2000" dirty="0">
                <a:solidFill>
                  <a:srgbClr val="4C6062"/>
                </a:solidFill>
                <a:latin typeface="微软雅黑" panose="020B0503020204020204" pitchFamily="34" charset="-122"/>
                <a:ea typeface="微软雅黑" panose="020B0503020204020204" pitchFamily="34" charset="-122"/>
              </a:rPr>
              <a:t>账户</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如果客户端是以</a:t>
            </a:r>
            <a:r>
              <a:rPr lang="en-US" altLang="zh-CN" sz="2000" dirty="0">
                <a:solidFill>
                  <a:srgbClr val="4C6062"/>
                </a:solidFill>
                <a:latin typeface="微软雅黑" panose="020B0503020204020204" pitchFamily="34" charset="-122"/>
                <a:ea typeface="微软雅黑" panose="020B0503020204020204" pitchFamily="34" charset="-122"/>
              </a:rPr>
              <a:t>root</a:t>
            </a:r>
            <a:r>
              <a:rPr lang="zh-CN" altLang="en-US" sz="2000" dirty="0">
                <a:solidFill>
                  <a:srgbClr val="4C6062"/>
                </a:solidFill>
                <a:latin typeface="微软雅黑" panose="020B0503020204020204" pitchFamily="34" charset="-122"/>
                <a:ea typeface="微软雅黑" panose="020B0503020204020204" pitchFamily="34" charset="-122"/>
              </a:rPr>
              <a:t>账户访问</a:t>
            </a:r>
            <a:r>
              <a:rPr lang="en-US" altLang="zh-CN" sz="2000" dirty="0">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服务器资源，则基于安全方面的考虑，服务器会主动将客户端改成匿名用户，所以</a:t>
            </a:r>
            <a:r>
              <a:rPr lang="en-US" altLang="zh-CN" sz="2000" dirty="0">
                <a:solidFill>
                  <a:srgbClr val="4C6062"/>
                </a:solidFill>
                <a:latin typeface="微软雅黑" panose="020B0503020204020204" pitchFamily="34" charset="-122"/>
                <a:ea typeface="微软雅黑" panose="020B0503020204020204" pitchFamily="34" charset="-122"/>
              </a:rPr>
              <a:t>root</a:t>
            </a:r>
            <a:r>
              <a:rPr lang="zh-CN" altLang="en-US" sz="2000" dirty="0">
                <a:solidFill>
                  <a:srgbClr val="4C6062"/>
                </a:solidFill>
                <a:latin typeface="微软雅黑" panose="020B0503020204020204" pitchFamily="34" charset="-122"/>
                <a:ea typeface="微软雅黑" panose="020B0503020204020204" pitchFamily="34" charset="-122"/>
              </a:rPr>
              <a:t>账户只能访问服务器上的匿名资源。</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服务器上有客户端账户</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客户端是根据</a:t>
            </a:r>
            <a:r>
              <a:rPr lang="en-US" altLang="zh-CN" sz="2000" dirty="0">
                <a:solidFill>
                  <a:srgbClr val="4C6062"/>
                </a:solidFill>
                <a:latin typeface="微软雅黑" panose="020B0503020204020204" pitchFamily="34" charset="-122"/>
                <a:ea typeface="微软雅黑" panose="020B0503020204020204" pitchFamily="34" charset="-122"/>
              </a:rPr>
              <a:t>UID</a:t>
            </a:r>
            <a:r>
              <a:rPr lang="zh-CN" altLang="en-US" sz="2000" dirty="0">
                <a:solidFill>
                  <a:srgbClr val="4C6062"/>
                </a:solidFill>
                <a:latin typeface="微软雅黑" panose="020B0503020204020204" pitchFamily="34" charset="-122"/>
                <a:ea typeface="微软雅黑" panose="020B0503020204020204" pitchFamily="34" charset="-122"/>
              </a:rPr>
              <a:t>和</a:t>
            </a:r>
            <a:r>
              <a:rPr lang="en-US" altLang="zh-CN" sz="2000" dirty="0">
                <a:solidFill>
                  <a:srgbClr val="4C6062"/>
                </a:solidFill>
                <a:latin typeface="微软雅黑" panose="020B0503020204020204" pitchFamily="34" charset="-122"/>
                <a:ea typeface="微软雅黑" panose="020B0503020204020204" pitchFamily="34" charset="-122"/>
              </a:rPr>
              <a:t>GID</a:t>
            </a:r>
            <a:r>
              <a:rPr lang="zh-CN" altLang="en-US" sz="2000" dirty="0">
                <a:solidFill>
                  <a:srgbClr val="4C6062"/>
                </a:solidFill>
                <a:latin typeface="微软雅黑" panose="020B0503020204020204" pitchFamily="34" charset="-122"/>
                <a:ea typeface="微软雅黑" panose="020B0503020204020204" pitchFamily="34" charset="-122"/>
              </a:rPr>
              <a:t>来访问</a:t>
            </a:r>
            <a:r>
              <a:rPr lang="en-US" altLang="zh-CN" sz="2000" dirty="0">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服务器资源的，如果</a:t>
            </a:r>
            <a:r>
              <a:rPr lang="en-US" altLang="zh-CN" sz="2000" dirty="0">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服务器上有对应的用户名和组，就访问与客户端同名的资源。</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服务器上没有客户端账户</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如果</a:t>
            </a:r>
            <a:r>
              <a:rPr lang="en-US" altLang="zh-CN" sz="2000" dirty="0">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服务器上没有客户端账户，则客户端只能访问匿名资源。</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企业</a:t>
            </a:r>
            <a:r>
              <a:rPr lang="en-US" altLang="zh-CN" dirty="0"/>
              <a:t>NFS</a:t>
            </a:r>
            <a:r>
              <a:rPr lang="zh-CN" altLang="en-US" dirty="0"/>
              <a:t>服务器实用案例</a:t>
            </a:r>
            <a:endParaRPr lang="zh-CN" altLang="en-US" b="0" dirty="0"/>
          </a:p>
        </p:txBody>
      </p:sp>
      <p:sp>
        <p:nvSpPr>
          <p:cNvPr id="2" name="文本框 1"/>
          <p:cNvSpPr txBox="1"/>
          <p:nvPr/>
        </p:nvSpPr>
        <p:spPr>
          <a:xfrm>
            <a:off x="984793" y="1471587"/>
            <a:ext cx="9888772" cy="1884618"/>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企业</a:t>
            </a:r>
            <a:r>
              <a:rPr lang="en-US" altLang="zh-CN" sz="2000" dirty="0">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服务器网络拓扑如图所示，</a:t>
            </a:r>
            <a:r>
              <a:rPr lang="en-US" altLang="zh-CN" sz="2000" dirty="0">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服务器</a:t>
            </a:r>
            <a:r>
              <a:rPr lang="en-US" altLang="zh-CN" sz="2000" dirty="0">
                <a:solidFill>
                  <a:srgbClr val="4C6062"/>
                </a:solidFill>
                <a:latin typeface="微软雅黑" panose="020B0503020204020204" pitchFamily="34" charset="-122"/>
                <a:ea typeface="微软雅黑" panose="020B0503020204020204" pitchFamily="34" charset="-122"/>
              </a:rPr>
              <a:t>Server01</a:t>
            </a:r>
            <a:r>
              <a:rPr lang="zh-CN" altLang="en-US" sz="2000" dirty="0">
                <a:solidFill>
                  <a:srgbClr val="4C6062"/>
                </a:solidFill>
                <a:latin typeface="微软雅黑" panose="020B0503020204020204" pitchFamily="34" charset="-122"/>
                <a:ea typeface="微软雅黑" panose="020B0503020204020204" pitchFamily="34" charset="-122"/>
              </a:rPr>
              <a:t>的地址是</a:t>
            </a:r>
            <a:r>
              <a:rPr lang="en-US" altLang="zh-CN" sz="2000" dirty="0">
                <a:solidFill>
                  <a:srgbClr val="4C6062"/>
                </a:solidFill>
                <a:latin typeface="微软雅黑" panose="020B0503020204020204" pitchFamily="34" charset="-122"/>
                <a:ea typeface="微软雅黑" panose="020B0503020204020204" pitchFamily="34" charset="-122"/>
              </a:rPr>
              <a:t>192.168.10.1</a:t>
            </a:r>
            <a:r>
              <a:rPr lang="zh-CN" altLang="en-US" sz="2000" dirty="0">
                <a:solidFill>
                  <a:srgbClr val="4C6062"/>
                </a:solidFill>
                <a:latin typeface="微软雅黑" panose="020B0503020204020204" pitchFamily="34" charset="-122"/>
                <a:ea typeface="微软雅黑" panose="020B0503020204020204" pitchFamily="34" charset="-122"/>
              </a:rPr>
              <a:t>，客户端</a:t>
            </a:r>
            <a:r>
              <a:rPr lang="en-US" altLang="zh-CN" sz="2000" dirty="0">
                <a:solidFill>
                  <a:srgbClr val="4C6062"/>
                </a:solidFill>
                <a:latin typeface="微软雅黑" panose="020B0503020204020204" pitchFamily="34" charset="-122"/>
                <a:ea typeface="微软雅黑" panose="020B0503020204020204" pitchFamily="34" charset="-122"/>
              </a:rPr>
              <a:t>Client1</a:t>
            </a:r>
            <a:r>
              <a:rPr lang="zh-CN" altLang="en-US" sz="2000" dirty="0">
                <a:solidFill>
                  <a:srgbClr val="4C6062"/>
                </a:solidFill>
                <a:latin typeface="微软雅黑" panose="020B0503020204020204" pitchFamily="34" charset="-122"/>
                <a:ea typeface="微软雅黑" panose="020B0503020204020204" pitchFamily="34" charset="-122"/>
              </a:rPr>
              <a:t>的</a:t>
            </a:r>
            <a:r>
              <a:rPr lang="en-US" altLang="zh-CN" sz="2000" dirty="0">
                <a:solidFill>
                  <a:srgbClr val="4C6062"/>
                </a:solidFill>
                <a:latin typeface="微软雅黑" panose="020B0503020204020204" pitchFamily="34" charset="-122"/>
                <a:ea typeface="微软雅黑" panose="020B0503020204020204" pitchFamily="34" charset="-122"/>
              </a:rPr>
              <a:t>IP</a:t>
            </a:r>
            <a:r>
              <a:rPr lang="zh-CN" altLang="en-US" sz="2000" dirty="0">
                <a:solidFill>
                  <a:srgbClr val="4C6062"/>
                </a:solidFill>
                <a:latin typeface="微软雅黑" panose="020B0503020204020204" pitchFamily="34" charset="-122"/>
                <a:ea typeface="微软雅黑" panose="020B0503020204020204" pitchFamily="34" charset="-122"/>
              </a:rPr>
              <a:t>地址是</a:t>
            </a:r>
            <a:r>
              <a:rPr lang="en-US" altLang="zh-CN" sz="2000" dirty="0">
                <a:solidFill>
                  <a:srgbClr val="4C6062"/>
                </a:solidFill>
                <a:latin typeface="微软雅黑" panose="020B0503020204020204" pitchFamily="34" charset="-122"/>
                <a:ea typeface="微软雅黑" panose="020B0503020204020204" pitchFamily="34" charset="-122"/>
              </a:rPr>
              <a:t>192.168.10.20</a:t>
            </a:r>
            <a:r>
              <a:rPr lang="zh-CN" altLang="en-US" sz="2000" dirty="0">
                <a:solidFill>
                  <a:srgbClr val="4C6062"/>
                </a:solidFill>
                <a:latin typeface="微软雅黑" panose="020B0503020204020204" pitchFamily="34" charset="-122"/>
                <a:ea typeface="微软雅黑" panose="020B0503020204020204" pitchFamily="34" charset="-122"/>
              </a:rPr>
              <a:t>，客户端</a:t>
            </a:r>
            <a:r>
              <a:rPr lang="en-US" altLang="zh-CN" sz="2000" dirty="0">
                <a:solidFill>
                  <a:srgbClr val="4C6062"/>
                </a:solidFill>
                <a:latin typeface="微软雅黑" panose="020B0503020204020204" pitchFamily="34" charset="-122"/>
                <a:ea typeface="微软雅黑" panose="020B0503020204020204" pitchFamily="34" charset="-122"/>
              </a:rPr>
              <a:t>Client2</a:t>
            </a:r>
            <a:r>
              <a:rPr lang="zh-CN" altLang="en-US" sz="2000" dirty="0">
                <a:solidFill>
                  <a:srgbClr val="4C6062"/>
                </a:solidFill>
                <a:latin typeface="微软雅黑" panose="020B0503020204020204" pitchFamily="34" charset="-122"/>
                <a:ea typeface="微软雅黑" panose="020B0503020204020204" pitchFamily="34" charset="-122"/>
              </a:rPr>
              <a:t>的</a:t>
            </a:r>
            <a:r>
              <a:rPr lang="en-US" altLang="zh-CN" sz="2000" dirty="0">
                <a:solidFill>
                  <a:srgbClr val="4C6062"/>
                </a:solidFill>
                <a:latin typeface="微软雅黑" panose="020B0503020204020204" pitchFamily="34" charset="-122"/>
                <a:ea typeface="微软雅黑" panose="020B0503020204020204" pitchFamily="34" charset="-122"/>
              </a:rPr>
              <a:t>IP</a:t>
            </a:r>
            <a:r>
              <a:rPr lang="zh-CN" altLang="en-US" sz="2000" dirty="0">
                <a:solidFill>
                  <a:srgbClr val="4C6062"/>
                </a:solidFill>
                <a:latin typeface="微软雅黑" panose="020B0503020204020204" pitchFamily="34" charset="-122"/>
                <a:ea typeface="微软雅黑" panose="020B0503020204020204" pitchFamily="34" charset="-122"/>
              </a:rPr>
              <a:t>地址是</a:t>
            </a:r>
            <a:r>
              <a:rPr lang="en-US" altLang="zh-CN" sz="2000" dirty="0">
                <a:solidFill>
                  <a:srgbClr val="4C6062"/>
                </a:solidFill>
                <a:latin typeface="微软雅黑" panose="020B0503020204020204" pitchFamily="34" charset="-122"/>
                <a:ea typeface="微软雅黑" panose="020B0503020204020204" pitchFamily="34" charset="-122"/>
              </a:rPr>
              <a:t>192.168.10.21</a:t>
            </a:r>
            <a:r>
              <a:rPr lang="zh-CN" altLang="en-US" sz="2000" dirty="0">
                <a:solidFill>
                  <a:srgbClr val="4C6062"/>
                </a:solidFill>
                <a:latin typeface="微软雅黑" panose="020B0503020204020204" pitchFamily="34" charset="-122"/>
                <a:ea typeface="微软雅黑" panose="020B0503020204020204" pitchFamily="34" charset="-122"/>
              </a:rPr>
              <a:t>。其他客户端</a:t>
            </a:r>
            <a:r>
              <a:rPr lang="en-US" altLang="zh-CN" sz="2000" dirty="0">
                <a:solidFill>
                  <a:srgbClr val="4C6062"/>
                </a:solidFill>
                <a:latin typeface="微软雅黑" panose="020B0503020204020204" pitchFamily="34" charset="-122"/>
                <a:ea typeface="微软雅黑" panose="020B0503020204020204" pitchFamily="34" charset="-122"/>
              </a:rPr>
              <a:t>IP</a:t>
            </a:r>
            <a:r>
              <a:rPr lang="zh-CN" altLang="en-US" sz="2000" dirty="0">
                <a:solidFill>
                  <a:srgbClr val="4C6062"/>
                </a:solidFill>
                <a:latin typeface="微软雅黑" panose="020B0503020204020204" pitchFamily="34" charset="-122"/>
                <a:ea typeface="微软雅黑" panose="020B0503020204020204" pitchFamily="34" charset="-122"/>
              </a:rPr>
              <a:t>地址不再罗列。在本例中有</a:t>
            </a: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个域：</a:t>
            </a:r>
            <a:r>
              <a:rPr lang="en-US" altLang="zh-CN" sz="2000" dirty="0">
                <a:solidFill>
                  <a:srgbClr val="4C6062"/>
                </a:solidFill>
                <a:latin typeface="微软雅黑" panose="020B0503020204020204" pitchFamily="34" charset="-122"/>
                <a:ea typeface="微软雅黑" panose="020B0503020204020204" pitchFamily="34" charset="-122"/>
              </a:rPr>
              <a:t>team1.smile60.cn</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team2.smile60.cn</a:t>
            </a:r>
            <a:r>
              <a:rPr lang="zh-CN" altLang="en-US" sz="2000" dirty="0">
                <a:solidFill>
                  <a:srgbClr val="4C6062"/>
                </a:solidFill>
                <a:latin typeface="微软雅黑" panose="020B0503020204020204" pitchFamily="34" charset="-122"/>
                <a:ea typeface="微软雅黑" panose="020B0503020204020204" pitchFamily="34" charset="-122"/>
              </a:rPr>
              <a:t>和</a:t>
            </a:r>
            <a:r>
              <a:rPr lang="en-US" altLang="zh-CN" sz="2000" dirty="0">
                <a:solidFill>
                  <a:srgbClr val="4C6062"/>
                </a:solidFill>
                <a:latin typeface="微软雅黑" panose="020B0503020204020204" pitchFamily="34" charset="-122"/>
                <a:ea typeface="微软雅黑" panose="020B0503020204020204" pitchFamily="34" charset="-122"/>
              </a:rPr>
              <a:t>team3.smile60.cn</a:t>
            </a:r>
            <a:r>
              <a:rPr lang="zh-CN" altLang="en-US" sz="2000" dirty="0">
                <a:solidFill>
                  <a:srgbClr val="4C6062"/>
                </a:solidFill>
                <a:latin typeface="微软雅黑" panose="020B0503020204020204" pitchFamily="34" charset="-122"/>
                <a:ea typeface="微软雅黑" panose="020B0503020204020204" pitchFamily="34" charset="-122"/>
              </a:rPr>
              <a:t>。</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2050"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813175" y="3503384"/>
            <a:ext cx="4419600" cy="284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dirty="0"/>
          </a:p>
        </p:txBody>
      </p:sp>
      <p:sp>
        <p:nvSpPr>
          <p:cNvPr id="3" name="内容占位符 2"/>
          <p:cNvSpPr>
            <a:spLocks noGrp="1"/>
          </p:cNvSpPr>
          <p:nvPr>
            <p:ph idx="1"/>
          </p:nvPr>
        </p:nvSpPr>
        <p:spPr/>
        <p:txBody>
          <a:bodyPr/>
          <a:lstStyle/>
          <a:p>
            <a:endParaRPr lang="zh-CN" altLang="en-US"/>
          </a:p>
        </p:txBody>
      </p:sp>
      <p:sp>
        <p:nvSpPr>
          <p:cNvPr id="4" name="Freeform 3"/>
          <p:cNvSpPr/>
          <p:nvPr/>
        </p:nvSpPr>
        <p:spPr>
          <a:xfrm>
            <a:off x="-73026" y="0"/>
            <a:ext cx="12344401"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956175" y="967739"/>
            <a:ext cx="6629399" cy="2352518"/>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TextBox 1"/>
          <p:cNvSpPr txBox="1"/>
          <p:nvPr/>
        </p:nvSpPr>
        <p:spPr>
          <a:xfrm>
            <a:off x="2172326" y="711365"/>
            <a:ext cx="1359346" cy="886482"/>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思政</a:t>
            </a:r>
            <a:endParaRPr kumimoji="0" lang="en-US" altLang="zh-CN"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9" name="TextBox 1"/>
          <p:cNvSpPr txBox="1"/>
          <p:nvPr/>
        </p:nvSpPr>
        <p:spPr>
          <a:xfrm>
            <a:off x="2233987" y="1642914"/>
            <a:ext cx="1261564" cy="272596"/>
          </a:xfrm>
          <a:prstGeom prst="rect">
            <a:avLst/>
          </a:prstGeom>
          <a:noFill/>
        </p:spPr>
        <p:txBody>
          <a:bodyPr wrap="none" lIns="0" tIns="0" rIns="0" bIns="60981" rtlCol="0">
            <a:spAutoFit/>
          </a:bodyPr>
          <a:lstStyle/>
          <a:p>
            <a:pPr marL="0" marR="0" lvl="0" indent="0" algn="l" defTabSz="1219200" rtl="0" eaLnBrk="1" fontAlgn="auto" latinLnBrk="0" hangingPunct="1">
              <a:lnSpc>
                <a:spcPts val="1600"/>
              </a:lnSpc>
              <a:spcBef>
                <a:spcPts val="0"/>
              </a:spcBef>
              <a:spcAft>
                <a:spcPts val="0"/>
              </a:spcAft>
              <a:buClrTx/>
              <a:buSzTx/>
              <a:buFontTx/>
              <a:buNone/>
              <a:defRPr/>
            </a:pPr>
            <a:r>
              <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IDEOLOGY</a:t>
            </a:r>
            <a:endPar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1"/>
          <p:cNvSpPr txBox="1"/>
          <p:nvPr/>
        </p:nvSpPr>
        <p:spPr>
          <a:xfrm>
            <a:off x="3567791" y="762794"/>
            <a:ext cx="718145" cy="810436"/>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导入</a:t>
            </a:r>
            <a:endParaRPr kumimoji="0" lang="en-US" altLang="zh-CN"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11" name="矩形 10"/>
          <p:cNvSpPr/>
          <p:nvPr/>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301" name="Rectangle 3"/>
          <p:cNvSpPr txBox="1">
            <a:spLocks noRot="1" noChangeArrowheads="1"/>
          </p:cNvSpPr>
          <p:nvPr/>
        </p:nvSpPr>
        <p:spPr>
          <a:xfrm>
            <a:off x="-85726" y="1642914"/>
            <a:ext cx="5797549" cy="4270375"/>
          </a:xfrm>
          <a:prstGeom prst="rect">
            <a:avLst/>
          </a:prstGeom>
        </p:spPr>
        <p:txBody>
          <a:bodyPr vert="horz" lIns="121917" tIns="60958" rIns="121917" bIns="60958" rtlCol="0">
            <a:normAutofit/>
          </a:bodyPr>
          <a:lst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457200" marR="0" lvl="0" indent="-457200" algn="l" defTabSz="1219200" rtl="0" eaLnBrk="1" fontAlgn="auto" latinLnBrk="0" hangingPunct="1">
              <a:lnSpc>
                <a:spcPct val="100000"/>
              </a:lnSpc>
              <a:spcBef>
                <a:spcPct val="20000"/>
              </a:spcBef>
              <a:spcAft>
                <a:spcPts val="0"/>
              </a:spcAft>
              <a:buClrTx/>
              <a:buSzPct val="80000"/>
              <a:buFont typeface="Wingdings" panose="05000000000000000000" pitchFamily="2" charset="2"/>
              <a:buChar char="l"/>
              <a:defRPr/>
            </a:pPr>
            <a:endParaRPr kumimoji="0" lang="zh-CN" altLang="en-US" sz="2000" b="0" i="0" u="none" strike="noStrike" kern="1200" cap="none" spc="0" normalizeH="0" baseline="0" noProof="0" dirty="0">
              <a:ln>
                <a:noFill/>
              </a:ln>
              <a:solidFill>
                <a:prstClr val="black"/>
              </a:solidFill>
              <a:effectLst/>
              <a:uLnTx/>
              <a:uFillTx/>
              <a:latin typeface="Arial" panose="020B0604020202020204"/>
              <a:ea typeface="微软雅黑" panose="020B0503020204020204" pitchFamily="34" charset="-122"/>
              <a:cs typeface="+mn-cs"/>
            </a:endParaRPr>
          </a:p>
        </p:txBody>
      </p:sp>
      <p:cxnSp>
        <p:nvCxnSpPr>
          <p:cNvPr id="320" name="直接连接符 319"/>
          <p:cNvCxnSpPr/>
          <p:nvPr/>
        </p:nvCxnSpPr>
        <p:spPr>
          <a:xfrm>
            <a:off x="-73026" y="212650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1" name="直接连接符 320"/>
          <p:cNvCxnSpPr/>
          <p:nvPr/>
        </p:nvCxnSpPr>
        <p:spPr>
          <a:xfrm>
            <a:off x="-73026" y="229795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2" name="直接连接符 321"/>
          <p:cNvCxnSpPr/>
          <p:nvPr/>
        </p:nvCxnSpPr>
        <p:spPr>
          <a:xfrm>
            <a:off x="-73026" y="245511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3" name="直接连接符 322"/>
          <p:cNvCxnSpPr/>
          <p:nvPr/>
        </p:nvCxnSpPr>
        <p:spPr>
          <a:xfrm>
            <a:off x="-73026" y="262656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4" name="直接连接符 323"/>
          <p:cNvCxnSpPr/>
          <p:nvPr/>
        </p:nvCxnSpPr>
        <p:spPr>
          <a:xfrm>
            <a:off x="-73026" y="282019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5" name="直接连接符 324"/>
          <p:cNvCxnSpPr/>
          <p:nvPr/>
        </p:nvCxnSpPr>
        <p:spPr>
          <a:xfrm>
            <a:off x="-73026" y="299164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6" name="直接连接符 325"/>
          <p:cNvCxnSpPr/>
          <p:nvPr/>
        </p:nvCxnSpPr>
        <p:spPr>
          <a:xfrm>
            <a:off x="-73026" y="314880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7" name="直接连接符 326"/>
          <p:cNvCxnSpPr/>
          <p:nvPr/>
        </p:nvCxnSpPr>
        <p:spPr>
          <a:xfrm>
            <a:off x="-73026" y="332025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5379881" y="1383208"/>
            <a:ext cx="5797549" cy="1273875"/>
          </a:xfrm>
          <a:prstGeom prst="rect">
            <a:avLst/>
          </a:prstGeom>
          <a:noFill/>
        </p:spPr>
        <p:txBody>
          <a:bodyPr wrap="square">
            <a:spAutoFit/>
          </a:bodyPr>
          <a:lstStyle/>
          <a:p>
            <a:pPr marL="0" marR="0" lvl="0" indent="0" algn="l" defTabSz="12192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    了解“计算机界的诺贝尔奖”</a:t>
            </a:r>
            <a:r>
              <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a:t>
            </a: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图灵奖，了解华人科学家姚期智，激发学生的求知欲，从而唤醒学生沉睡的潜能。</a:t>
            </a:r>
            <a:endParaRPr kumimoji="0" lang="zh-CN" altLang="en-US" sz="24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企业</a:t>
            </a:r>
            <a:r>
              <a:rPr lang="en-US" altLang="zh-CN" dirty="0"/>
              <a:t>NFS</a:t>
            </a:r>
            <a:r>
              <a:rPr lang="zh-CN" altLang="en-US" dirty="0"/>
              <a:t>服务器实用案例</a:t>
            </a:r>
            <a:endParaRPr lang="zh-CN" altLang="en-US" b="0" dirty="0"/>
          </a:p>
        </p:txBody>
      </p:sp>
      <p:sp>
        <p:nvSpPr>
          <p:cNvPr id="2" name="文本框 1"/>
          <p:cNvSpPr txBox="1"/>
          <p:nvPr/>
        </p:nvSpPr>
        <p:spPr>
          <a:xfrm>
            <a:off x="984793" y="1471587"/>
            <a:ext cx="9888772" cy="4665508"/>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企业需求</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600" dirty="0">
                <a:solidFill>
                  <a:srgbClr val="4C6062"/>
                </a:solidFill>
                <a:latin typeface="微软雅黑" panose="020B0503020204020204" pitchFamily="34" charset="-122"/>
                <a:ea typeface="微软雅黑" panose="020B0503020204020204" pitchFamily="34" charset="-122"/>
              </a:rPr>
              <a:t>（</a:t>
            </a:r>
            <a:r>
              <a:rPr lang="en-US" altLang="zh-CN" sz="1600" dirty="0">
                <a:solidFill>
                  <a:srgbClr val="4C6062"/>
                </a:solidFill>
                <a:latin typeface="微软雅黑" panose="020B0503020204020204" pitchFamily="34" charset="-122"/>
                <a:ea typeface="微软雅黑" panose="020B0503020204020204" pitchFamily="34" charset="-122"/>
              </a:rPr>
              <a:t>1</a:t>
            </a:r>
            <a:r>
              <a:rPr lang="zh-CN" altLang="en-US" sz="1600" dirty="0">
                <a:solidFill>
                  <a:srgbClr val="4C6062"/>
                </a:solidFill>
                <a:latin typeface="微软雅黑" panose="020B0503020204020204" pitchFamily="34" charset="-122"/>
                <a:ea typeface="微软雅黑" panose="020B0503020204020204" pitchFamily="34" charset="-122"/>
              </a:rPr>
              <a:t>）共享</a:t>
            </a:r>
            <a:r>
              <a:rPr lang="en-US" altLang="zh-CN" sz="1600" dirty="0">
                <a:solidFill>
                  <a:srgbClr val="4C6062"/>
                </a:solidFill>
                <a:latin typeface="微软雅黑" panose="020B0503020204020204" pitchFamily="34" charset="-122"/>
                <a:ea typeface="微软雅黑" panose="020B0503020204020204" pitchFamily="34" charset="-122"/>
              </a:rPr>
              <a:t>/pub1</a:t>
            </a:r>
            <a:r>
              <a:rPr lang="zh-CN" altLang="en-US" sz="1600" dirty="0">
                <a:solidFill>
                  <a:srgbClr val="4C6062"/>
                </a:solidFill>
                <a:latin typeface="微软雅黑" panose="020B0503020204020204" pitchFamily="34" charset="-122"/>
                <a:ea typeface="微软雅黑" panose="020B0503020204020204" pitchFamily="34" charset="-122"/>
              </a:rPr>
              <a:t>目录，允许所有客户端访问该目录并只有只读权限。</a:t>
            </a:r>
            <a:endParaRPr lang="zh-CN" altLang="en-US" sz="16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600" dirty="0">
                <a:solidFill>
                  <a:srgbClr val="4C6062"/>
                </a:solidFill>
                <a:latin typeface="微软雅黑" panose="020B0503020204020204" pitchFamily="34" charset="-122"/>
                <a:ea typeface="微软雅黑" panose="020B0503020204020204" pitchFamily="34" charset="-122"/>
              </a:rPr>
              <a:t>（</a:t>
            </a:r>
            <a:r>
              <a:rPr lang="en-US" altLang="zh-CN" sz="1600" dirty="0">
                <a:solidFill>
                  <a:srgbClr val="4C6062"/>
                </a:solidFill>
                <a:latin typeface="微软雅黑" panose="020B0503020204020204" pitchFamily="34" charset="-122"/>
                <a:ea typeface="微软雅黑" panose="020B0503020204020204" pitchFamily="34" charset="-122"/>
              </a:rPr>
              <a:t>2</a:t>
            </a:r>
            <a:r>
              <a:rPr lang="zh-CN" altLang="en-US" sz="1600" dirty="0">
                <a:solidFill>
                  <a:srgbClr val="4C6062"/>
                </a:solidFill>
                <a:latin typeface="微软雅黑" panose="020B0503020204020204" pitchFamily="34" charset="-122"/>
                <a:ea typeface="微软雅黑" panose="020B0503020204020204" pitchFamily="34" charset="-122"/>
              </a:rPr>
              <a:t>）共享</a:t>
            </a:r>
            <a:r>
              <a:rPr lang="en-US" altLang="zh-CN" sz="1600" dirty="0">
                <a:solidFill>
                  <a:srgbClr val="4C6062"/>
                </a:solidFill>
                <a:latin typeface="微软雅黑" panose="020B0503020204020204" pitchFamily="34" charset="-122"/>
                <a:ea typeface="微软雅黑" panose="020B0503020204020204" pitchFamily="34" charset="-122"/>
              </a:rPr>
              <a:t>/</a:t>
            </a:r>
            <a:r>
              <a:rPr lang="en-US" altLang="zh-CN" sz="1600" dirty="0" err="1">
                <a:solidFill>
                  <a:srgbClr val="4C6062"/>
                </a:solidFill>
                <a:latin typeface="微软雅黑" panose="020B0503020204020204" pitchFamily="34" charset="-122"/>
                <a:ea typeface="微软雅黑" panose="020B0503020204020204" pitchFamily="34" charset="-122"/>
              </a:rPr>
              <a:t>nfs</a:t>
            </a:r>
            <a:r>
              <a:rPr lang="en-US" altLang="zh-CN" sz="1600" dirty="0">
                <a:solidFill>
                  <a:srgbClr val="4C6062"/>
                </a:solidFill>
                <a:latin typeface="微软雅黑" panose="020B0503020204020204" pitchFamily="34" charset="-122"/>
                <a:ea typeface="微软雅黑" panose="020B0503020204020204" pitchFamily="34" charset="-122"/>
              </a:rPr>
              <a:t>/public</a:t>
            </a:r>
            <a:r>
              <a:rPr lang="zh-CN" altLang="en-US" sz="1600" dirty="0">
                <a:solidFill>
                  <a:srgbClr val="4C6062"/>
                </a:solidFill>
                <a:latin typeface="微软雅黑" panose="020B0503020204020204" pitchFamily="34" charset="-122"/>
                <a:ea typeface="微软雅黑" panose="020B0503020204020204" pitchFamily="34" charset="-122"/>
              </a:rPr>
              <a:t>目录，允许</a:t>
            </a:r>
            <a:r>
              <a:rPr lang="en-US" altLang="zh-CN" sz="1600" dirty="0">
                <a:solidFill>
                  <a:srgbClr val="4C6062"/>
                </a:solidFill>
                <a:latin typeface="微软雅黑" panose="020B0503020204020204" pitchFamily="34" charset="-122"/>
                <a:ea typeface="微软雅黑" panose="020B0503020204020204" pitchFamily="34" charset="-122"/>
              </a:rPr>
              <a:t>192.168.10.0/24</a:t>
            </a:r>
            <a:r>
              <a:rPr lang="zh-CN" altLang="en-US" sz="1600" dirty="0">
                <a:solidFill>
                  <a:srgbClr val="4C6062"/>
                </a:solidFill>
                <a:latin typeface="微软雅黑" panose="020B0503020204020204" pitchFamily="34" charset="-122"/>
                <a:ea typeface="微软雅黑" panose="020B0503020204020204" pitchFamily="34" charset="-122"/>
              </a:rPr>
              <a:t>和</a:t>
            </a:r>
            <a:r>
              <a:rPr lang="en-US" altLang="zh-CN" sz="1600" dirty="0">
                <a:solidFill>
                  <a:srgbClr val="4C6062"/>
                </a:solidFill>
                <a:latin typeface="微软雅黑" panose="020B0503020204020204" pitchFamily="34" charset="-122"/>
                <a:ea typeface="微软雅黑" panose="020B0503020204020204" pitchFamily="34" charset="-122"/>
              </a:rPr>
              <a:t>192.168.9.0/24</a:t>
            </a:r>
            <a:r>
              <a:rPr lang="zh-CN" altLang="en-US" sz="1600" dirty="0">
                <a:solidFill>
                  <a:srgbClr val="4C6062"/>
                </a:solidFill>
                <a:latin typeface="微软雅黑" panose="020B0503020204020204" pitchFamily="34" charset="-122"/>
                <a:ea typeface="微软雅黑" panose="020B0503020204020204" pitchFamily="34" charset="-122"/>
              </a:rPr>
              <a:t>网段的客户端访问，并且对此目录只有只读权限。</a:t>
            </a:r>
            <a:endParaRPr lang="zh-CN" altLang="en-US" sz="16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600" dirty="0">
                <a:solidFill>
                  <a:srgbClr val="4C6062"/>
                </a:solidFill>
                <a:latin typeface="微软雅黑" panose="020B0503020204020204" pitchFamily="34" charset="-122"/>
                <a:ea typeface="微软雅黑" panose="020B0503020204020204" pitchFamily="34" charset="-122"/>
              </a:rPr>
              <a:t>（</a:t>
            </a:r>
            <a:r>
              <a:rPr lang="en-US" altLang="zh-CN" sz="1600" dirty="0">
                <a:solidFill>
                  <a:srgbClr val="4C6062"/>
                </a:solidFill>
                <a:latin typeface="微软雅黑" panose="020B0503020204020204" pitchFamily="34" charset="-122"/>
                <a:ea typeface="微软雅黑" panose="020B0503020204020204" pitchFamily="34" charset="-122"/>
              </a:rPr>
              <a:t>3</a:t>
            </a:r>
            <a:r>
              <a:rPr lang="zh-CN" altLang="en-US" sz="1600" dirty="0">
                <a:solidFill>
                  <a:srgbClr val="4C6062"/>
                </a:solidFill>
                <a:latin typeface="微软雅黑" panose="020B0503020204020204" pitchFamily="34" charset="-122"/>
                <a:ea typeface="微软雅黑" panose="020B0503020204020204" pitchFamily="34" charset="-122"/>
              </a:rPr>
              <a:t>）共享</a:t>
            </a:r>
            <a:r>
              <a:rPr lang="en-US" altLang="zh-CN" sz="1600" dirty="0">
                <a:solidFill>
                  <a:srgbClr val="4C6062"/>
                </a:solidFill>
                <a:latin typeface="微软雅黑" panose="020B0503020204020204" pitchFamily="34" charset="-122"/>
                <a:ea typeface="微软雅黑" panose="020B0503020204020204" pitchFamily="34" charset="-122"/>
              </a:rPr>
              <a:t>/</a:t>
            </a:r>
            <a:r>
              <a:rPr lang="en-US" altLang="zh-CN" sz="1600" dirty="0" err="1">
                <a:solidFill>
                  <a:srgbClr val="4C6062"/>
                </a:solidFill>
                <a:latin typeface="微软雅黑" panose="020B0503020204020204" pitchFamily="34" charset="-122"/>
                <a:ea typeface="微软雅黑" panose="020B0503020204020204" pitchFamily="34" charset="-122"/>
              </a:rPr>
              <a:t>nfs</a:t>
            </a:r>
            <a:r>
              <a:rPr lang="en-US" altLang="zh-CN" sz="1600" dirty="0">
                <a:solidFill>
                  <a:srgbClr val="4C6062"/>
                </a:solidFill>
                <a:latin typeface="微软雅黑" panose="020B0503020204020204" pitchFamily="34" charset="-122"/>
                <a:ea typeface="微软雅黑" panose="020B0503020204020204" pitchFamily="34" charset="-122"/>
              </a:rPr>
              <a:t>/team1</a:t>
            </a:r>
            <a:r>
              <a:rPr lang="zh-CN" altLang="en-US" sz="1600" dirty="0">
                <a:solidFill>
                  <a:srgbClr val="4C6062"/>
                </a:solidFill>
                <a:latin typeface="微软雅黑" panose="020B0503020204020204" pitchFamily="34" charset="-122"/>
                <a:ea typeface="微软雅黑" panose="020B0503020204020204" pitchFamily="34" charset="-122"/>
              </a:rPr>
              <a:t>、</a:t>
            </a:r>
            <a:r>
              <a:rPr lang="en-US" altLang="zh-CN" sz="1600" dirty="0">
                <a:solidFill>
                  <a:srgbClr val="4C6062"/>
                </a:solidFill>
                <a:latin typeface="微软雅黑" panose="020B0503020204020204" pitchFamily="34" charset="-122"/>
                <a:ea typeface="微软雅黑" panose="020B0503020204020204" pitchFamily="34" charset="-122"/>
              </a:rPr>
              <a:t>/</a:t>
            </a:r>
            <a:r>
              <a:rPr lang="en-US" altLang="zh-CN" sz="1600" dirty="0" err="1">
                <a:solidFill>
                  <a:srgbClr val="4C6062"/>
                </a:solidFill>
                <a:latin typeface="微软雅黑" panose="020B0503020204020204" pitchFamily="34" charset="-122"/>
                <a:ea typeface="微软雅黑" panose="020B0503020204020204" pitchFamily="34" charset="-122"/>
              </a:rPr>
              <a:t>nfs</a:t>
            </a:r>
            <a:r>
              <a:rPr lang="en-US" altLang="zh-CN" sz="1600" dirty="0">
                <a:solidFill>
                  <a:srgbClr val="4C6062"/>
                </a:solidFill>
                <a:latin typeface="微软雅黑" panose="020B0503020204020204" pitchFamily="34" charset="-122"/>
                <a:ea typeface="微软雅黑" panose="020B0503020204020204" pitchFamily="34" charset="-122"/>
              </a:rPr>
              <a:t>/team2</a:t>
            </a:r>
            <a:r>
              <a:rPr lang="zh-CN" altLang="en-US" sz="1600" dirty="0">
                <a:solidFill>
                  <a:srgbClr val="4C6062"/>
                </a:solidFill>
                <a:latin typeface="微软雅黑" panose="020B0503020204020204" pitchFamily="34" charset="-122"/>
                <a:ea typeface="微软雅黑" panose="020B0503020204020204" pitchFamily="34" charset="-122"/>
              </a:rPr>
              <a:t>、</a:t>
            </a:r>
            <a:r>
              <a:rPr lang="en-US" altLang="zh-CN" sz="1600" dirty="0">
                <a:solidFill>
                  <a:srgbClr val="4C6062"/>
                </a:solidFill>
                <a:latin typeface="微软雅黑" panose="020B0503020204020204" pitchFamily="34" charset="-122"/>
                <a:ea typeface="微软雅黑" panose="020B0503020204020204" pitchFamily="34" charset="-122"/>
              </a:rPr>
              <a:t>/</a:t>
            </a:r>
            <a:r>
              <a:rPr lang="en-US" altLang="zh-CN" sz="1600" dirty="0" err="1">
                <a:solidFill>
                  <a:srgbClr val="4C6062"/>
                </a:solidFill>
                <a:latin typeface="微软雅黑" panose="020B0503020204020204" pitchFamily="34" charset="-122"/>
                <a:ea typeface="微软雅黑" panose="020B0503020204020204" pitchFamily="34" charset="-122"/>
              </a:rPr>
              <a:t>nfs</a:t>
            </a:r>
            <a:r>
              <a:rPr lang="en-US" altLang="zh-CN" sz="1600" dirty="0">
                <a:solidFill>
                  <a:srgbClr val="4C6062"/>
                </a:solidFill>
                <a:latin typeface="微软雅黑" panose="020B0503020204020204" pitchFamily="34" charset="-122"/>
                <a:ea typeface="微软雅黑" panose="020B0503020204020204" pitchFamily="34" charset="-122"/>
              </a:rPr>
              <a:t>/team3</a:t>
            </a:r>
            <a:r>
              <a:rPr lang="zh-CN" altLang="en-US" sz="1600" dirty="0">
                <a:solidFill>
                  <a:srgbClr val="4C6062"/>
                </a:solidFill>
                <a:latin typeface="微软雅黑" panose="020B0503020204020204" pitchFamily="34" charset="-122"/>
                <a:ea typeface="微软雅黑" panose="020B0503020204020204" pitchFamily="34" charset="-122"/>
              </a:rPr>
              <a:t>目录，并且</a:t>
            </a:r>
            <a:r>
              <a:rPr lang="en-US" altLang="zh-CN" sz="1600" dirty="0">
                <a:solidFill>
                  <a:srgbClr val="4C6062"/>
                </a:solidFill>
                <a:latin typeface="微软雅黑" panose="020B0503020204020204" pitchFamily="34" charset="-122"/>
                <a:ea typeface="微软雅黑" panose="020B0503020204020204" pitchFamily="34" charset="-122"/>
              </a:rPr>
              <a:t>/</a:t>
            </a:r>
            <a:r>
              <a:rPr lang="en-US" altLang="zh-CN" sz="1600" dirty="0" err="1">
                <a:solidFill>
                  <a:srgbClr val="4C6062"/>
                </a:solidFill>
                <a:latin typeface="微软雅黑" panose="020B0503020204020204" pitchFamily="34" charset="-122"/>
                <a:ea typeface="微软雅黑" panose="020B0503020204020204" pitchFamily="34" charset="-122"/>
              </a:rPr>
              <a:t>nfs</a:t>
            </a:r>
            <a:r>
              <a:rPr lang="en-US" altLang="zh-CN" sz="1600" dirty="0">
                <a:solidFill>
                  <a:srgbClr val="4C6062"/>
                </a:solidFill>
                <a:latin typeface="微软雅黑" panose="020B0503020204020204" pitchFamily="34" charset="-122"/>
                <a:ea typeface="微软雅黑" panose="020B0503020204020204" pitchFamily="34" charset="-122"/>
              </a:rPr>
              <a:t>/team1</a:t>
            </a:r>
            <a:r>
              <a:rPr lang="zh-CN" altLang="en-US" sz="1600" dirty="0">
                <a:solidFill>
                  <a:srgbClr val="4C6062"/>
                </a:solidFill>
                <a:latin typeface="微软雅黑" panose="020B0503020204020204" pitchFamily="34" charset="-122"/>
                <a:ea typeface="微软雅黑" panose="020B0503020204020204" pitchFamily="34" charset="-122"/>
              </a:rPr>
              <a:t>只有</a:t>
            </a:r>
            <a:r>
              <a:rPr lang="en-US" altLang="zh-CN" sz="1600" dirty="0">
                <a:solidFill>
                  <a:srgbClr val="4C6062"/>
                </a:solidFill>
                <a:latin typeface="微软雅黑" panose="020B0503020204020204" pitchFamily="34" charset="-122"/>
                <a:ea typeface="微软雅黑" panose="020B0503020204020204" pitchFamily="34" charset="-122"/>
              </a:rPr>
              <a:t>team1.smile60.cn</a:t>
            </a:r>
            <a:r>
              <a:rPr lang="zh-CN" altLang="en-US" sz="1600" dirty="0">
                <a:solidFill>
                  <a:srgbClr val="4C6062"/>
                </a:solidFill>
                <a:latin typeface="微软雅黑" panose="020B0503020204020204" pitchFamily="34" charset="-122"/>
                <a:ea typeface="微软雅黑" panose="020B0503020204020204" pitchFamily="34" charset="-122"/>
              </a:rPr>
              <a:t>域成员可以访问并有读、写权限，</a:t>
            </a:r>
            <a:r>
              <a:rPr lang="en-US" altLang="zh-CN" sz="1600" dirty="0">
                <a:solidFill>
                  <a:srgbClr val="4C6062"/>
                </a:solidFill>
                <a:latin typeface="微软雅黑" panose="020B0503020204020204" pitchFamily="34" charset="-122"/>
                <a:ea typeface="微软雅黑" panose="020B0503020204020204" pitchFamily="34" charset="-122"/>
              </a:rPr>
              <a:t>/</a:t>
            </a:r>
            <a:r>
              <a:rPr lang="en-US" altLang="zh-CN" sz="1600" dirty="0" err="1">
                <a:solidFill>
                  <a:srgbClr val="4C6062"/>
                </a:solidFill>
                <a:latin typeface="微软雅黑" panose="020B0503020204020204" pitchFamily="34" charset="-122"/>
                <a:ea typeface="微软雅黑" panose="020B0503020204020204" pitchFamily="34" charset="-122"/>
              </a:rPr>
              <a:t>nfs</a:t>
            </a:r>
            <a:r>
              <a:rPr lang="en-US" altLang="zh-CN" sz="1600" dirty="0">
                <a:solidFill>
                  <a:srgbClr val="4C6062"/>
                </a:solidFill>
                <a:latin typeface="微软雅黑" panose="020B0503020204020204" pitchFamily="34" charset="-122"/>
                <a:ea typeface="微软雅黑" panose="020B0503020204020204" pitchFamily="34" charset="-122"/>
              </a:rPr>
              <a:t>/team2</a:t>
            </a:r>
            <a:r>
              <a:rPr lang="zh-CN" altLang="en-US" sz="1600" dirty="0">
                <a:solidFill>
                  <a:srgbClr val="4C6062"/>
                </a:solidFill>
                <a:latin typeface="微软雅黑" panose="020B0503020204020204" pitchFamily="34" charset="-122"/>
                <a:ea typeface="微软雅黑" panose="020B0503020204020204" pitchFamily="34" charset="-122"/>
              </a:rPr>
              <a:t>、</a:t>
            </a:r>
            <a:r>
              <a:rPr lang="en-US" altLang="zh-CN" sz="1600" dirty="0">
                <a:solidFill>
                  <a:srgbClr val="4C6062"/>
                </a:solidFill>
                <a:latin typeface="微软雅黑" panose="020B0503020204020204" pitchFamily="34" charset="-122"/>
                <a:ea typeface="微软雅黑" panose="020B0503020204020204" pitchFamily="34" charset="-122"/>
              </a:rPr>
              <a:t>/</a:t>
            </a:r>
            <a:r>
              <a:rPr lang="en-US" altLang="zh-CN" sz="1600" dirty="0" err="1">
                <a:solidFill>
                  <a:srgbClr val="4C6062"/>
                </a:solidFill>
                <a:latin typeface="微软雅黑" panose="020B0503020204020204" pitchFamily="34" charset="-122"/>
                <a:ea typeface="微软雅黑" panose="020B0503020204020204" pitchFamily="34" charset="-122"/>
              </a:rPr>
              <a:t>nfs</a:t>
            </a:r>
            <a:r>
              <a:rPr lang="en-US" altLang="zh-CN" sz="1600" dirty="0">
                <a:solidFill>
                  <a:srgbClr val="4C6062"/>
                </a:solidFill>
                <a:latin typeface="微软雅黑" panose="020B0503020204020204" pitchFamily="34" charset="-122"/>
                <a:ea typeface="微软雅黑" panose="020B0503020204020204" pitchFamily="34" charset="-122"/>
              </a:rPr>
              <a:t>/team3</a:t>
            </a:r>
            <a:r>
              <a:rPr lang="zh-CN" altLang="en-US" sz="1600" dirty="0">
                <a:solidFill>
                  <a:srgbClr val="4C6062"/>
                </a:solidFill>
                <a:latin typeface="微软雅黑" panose="020B0503020204020204" pitchFamily="34" charset="-122"/>
                <a:ea typeface="微软雅黑" panose="020B0503020204020204" pitchFamily="34" charset="-122"/>
              </a:rPr>
              <a:t>目录同理。</a:t>
            </a:r>
            <a:endParaRPr lang="zh-CN" altLang="en-US" sz="16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600" dirty="0">
                <a:solidFill>
                  <a:srgbClr val="4C6062"/>
                </a:solidFill>
                <a:latin typeface="微软雅黑" panose="020B0503020204020204" pitchFamily="34" charset="-122"/>
                <a:ea typeface="微软雅黑" panose="020B0503020204020204" pitchFamily="34" charset="-122"/>
              </a:rPr>
              <a:t>（</a:t>
            </a:r>
            <a:r>
              <a:rPr lang="en-US" altLang="zh-CN" sz="1600" dirty="0">
                <a:solidFill>
                  <a:srgbClr val="4C6062"/>
                </a:solidFill>
                <a:latin typeface="微软雅黑" panose="020B0503020204020204" pitchFamily="34" charset="-122"/>
                <a:ea typeface="微软雅黑" panose="020B0503020204020204" pitchFamily="34" charset="-122"/>
              </a:rPr>
              <a:t>4</a:t>
            </a:r>
            <a:r>
              <a:rPr lang="zh-CN" altLang="en-US" sz="1600" dirty="0">
                <a:solidFill>
                  <a:srgbClr val="4C6062"/>
                </a:solidFill>
                <a:latin typeface="微软雅黑" panose="020B0503020204020204" pitchFamily="34" charset="-122"/>
                <a:ea typeface="微软雅黑" panose="020B0503020204020204" pitchFamily="34" charset="-122"/>
              </a:rPr>
              <a:t>）共享</a:t>
            </a:r>
            <a:r>
              <a:rPr lang="en-US" altLang="zh-CN" sz="1600" dirty="0">
                <a:solidFill>
                  <a:srgbClr val="4C6062"/>
                </a:solidFill>
                <a:latin typeface="微软雅黑" panose="020B0503020204020204" pitchFamily="34" charset="-122"/>
                <a:ea typeface="微软雅黑" panose="020B0503020204020204" pitchFamily="34" charset="-122"/>
              </a:rPr>
              <a:t>/</a:t>
            </a:r>
            <a:r>
              <a:rPr lang="en-US" altLang="zh-CN" sz="1600" dirty="0" err="1">
                <a:solidFill>
                  <a:srgbClr val="4C6062"/>
                </a:solidFill>
                <a:latin typeface="微软雅黑" panose="020B0503020204020204" pitchFamily="34" charset="-122"/>
                <a:ea typeface="微软雅黑" panose="020B0503020204020204" pitchFamily="34" charset="-122"/>
              </a:rPr>
              <a:t>nfs</a:t>
            </a:r>
            <a:r>
              <a:rPr lang="en-US" altLang="zh-CN" sz="1600" dirty="0">
                <a:solidFill>
                  <a:srgbClr val="4C6062"/>
                </a:solidFill>
                <a:latin typeface="微软雅黑" panose="020B0503020204020204" pitchFamily="34" charset="-122"/>
                <a:ea typeface="微软雅黑" panose="020B0503020204020204" pitchFamily="34" charset="-122"/>
              </a:rPr>
              <a:t>/works</a:t>
            </a:r>
            <a:r>
              <a:rPr lang="zh-CN" altLang="en-US" sz="1600" dirty="0">
                <a:solidFill>
                  <a:srgbClr val="4C6062"/>
                </a:solidFill>
                <a:latin typeface="微软雅黑" panose="020B0503020204020204" pitchFamily="34" charset="-122"/>
                <a:ea typeface="微软雅黑" panose="020B0503020204020204" pitchFamily="34" charset="-122"/>
              </a:rPr>
              <a:t>目录，</a:t>
            </a:r>
            <a:r>
              <a:rPr lang="en-US" altLang="zh-CN" sz="1600" dirty="0">
                <a:solidFill>
                  <a:srgbClr val="4C6062"/>
                </a:solidFill>
                <a:latin typeface="微软雅黑" panose="020B0503020204020204" pitchFamily="34" charset="-122"/>
                <a:ea typeface="微软雅黑" panose="020B0503020204020204" pitchFamily="34" charset="-122"/>
              </a:rPr>
              <a:t>192.168.10.0/24</a:t>
            </a:r>
            <a:r>
              <a:rPr lang="zh-CN" altLang="en-US" sz="1600" dirty="0">
                <a:solidFill>
                  <a:srgbClr val="4C6062"/>
                </a:solidFill>
                <a:latin typeface="微软雅黑" panose="020B0503020204020204" pitchFamily="34" charset="-122"/>
                <a:ea typeface="微软雅黑" panose="020B0503020204020204" pitchFamily="34" charset="-122"/>
              </a:rPr>
              <a:t>网段的客户端具有只读权限，并且将</a:t>
            </a:r>
            <a:r>
              <a:rPr lang="en-US" altLang="zh-CN" sz="1600" dirty="0">
                <a:solidFill>
                  <a:srgbClr val="4C6062"/>
                </a:solidFill>
                <a:latin typeface="微软雅黑" panose="020B0503020204020204" pitchFamily="34" charset="-122"/>
                <a:ea typeface="微软雅黑" panose="020B0503020204020204" pitchFamily="34" charset="-122"/>
              </a:rPr>
              <a:t>root</a:t>
            </a:r>
            <a:r>
              <a:rPr lang="zh-CN" altLang="en-US" sz="1600" dirty="0">
                <a:solidFill>
                  <a:srgbClr val="4C6062"/>
                </a:solidFill>
                <a:latin typeface="微软雅黑" panose="020B0503020204020204" pitchFamily="34" charset="-122"/>
                <a:ea typeface="微软雅黑" panose="020B0503020204020204" pitchFamily="34" charset="-122"/>
              </a:rPr>
              <a:t>用户映射成匿名用户。</a:t>
            </a:r>
            <a:endParaRPr lang="zh-CN" altLang="en-US" sz="16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600" dirty="0">
                <a:solidFill>
                  <a:srgbClr val="4C6062"/>
                </a:solidFill>
                <a:latin typeface="微软雅黑" panose="020B0503020204020204" pitchFamily="34" charset="-122"/>
                <a:ea typeface="微软雅黑" panose="020B0503020204020204" pitchFamily="34" charset="-122"/>
              </a:rPr>
              <a:t>（</a:t>
            </a:r>
            <a:r>
              <a:rPr lang="en-US" altLang="zh-CN" sz="1600" dirty="0">
                <a:solidFill>
                  <a:srgbClr val="4C6062"/>
                </a:solidFill>
                <a:latin typeface="微软雅黑" panose="020B0503020204020204" pitchFamily="34" charset="-122"/>
                <a:ea typeface="微软雅黑" panose="020B0503020204020204" pitchFamily="34" charset="-122"/>
              </a:rPr>
              <a:t>5</a:t>
            </a:r>
            <a:r>
              <a:rPr lang="zh-CN" altLang="en-US" sz="1600" dirty="0">
                <a:solidFill>
                  <a:srgbClr val="4C6062"/>
                </a:solidFill>
                <a:latin typeface="微软雅黑" panose="020B0503020204020204" pitchFamily="34" charset="-122"/>
                <a:ea typeface="微软雅黑" panose="020B0503020204020204" pitchFamily="34" charset="-122"/>
              </a:rPr>
              <a:t>）共享</a:t>
            </a:r>
            <a:r>
              <a:rPr lang="en-US" altLang="zh-CN" sz="1600" dirty="0">
                <a:solidFill>
                  <a:srgbClr val="4C6062"/>
                </a:solidFill>
                <a:latin typeface="微软雅黑" panose="020B0503020204020204" pitchFamily="34" charset="-122"/>
                <a:ea typeface="微软雅黑" panose="020B0503020204020204" pitchFamily="34" charset="-122"/>
              </a:rPr>
              <a:t>/</a:t>
            </a:r>
            <a:r>
              <a:rPr lang="en-US" altLang="zh-CN" sz="1600" dirty="0" err="1">
                <a:solidFill>
                  <a:srgbClr val="4C6062"/>
                </a:solidFill>
                <a:latin typeface="微软雅黑" panose="020B0503020204020204" pitchFamily="34" charset="-122"/>
                <a:ea typeface="微软雅黑" panose="020B0503020204020204" pitchFamily="34" charset="-122"/>
              </a:rPr>
              <a:t>nfs</a:t>
            </a:r>
            <a:r>
              <a:rPr lang="en-US" altLang="zh-CN" sz="1600" dirty="0">
                <a:solidFill>
                  <a:srgbClr val="4C6062"/>
                </a:solidFill>
                <a:latin typeface="微软雅黑" panose="020B0503020204020204" pitchFamily="34" charset="-122"/>
                <a:ea typeface="微软雅黑" panose="020B0503020204020204" pitchFamily="34" charset="-122"/>
              </a:rPr>
              <a:t>/test</a:t>
            </a:r>
            <a:r>
              <a:rPr lang="zh-CN" altLang="en-US" sz="1600" dirty="0">
                <a:solidFill>
                  <a:srgbClr val="4C6062"/>
                </a:solidFill>
                <a:latin typeface="微软雅黑" panose="020B0503020204020204" pitchFamily="34" charset="-122"/>
                <a:ea typeface="微软雅黑" panose="020B0503020204020204" pitchFamily="34" charset="-122"/>
              </a:rPr>
              <a:t>目录，所有人都具有读、写权限，但是当用户使用该共享目录时，都将账户映射成匿名用户，并且指定匿名用户的</a:t>
            </a:r>
            <a:r>
              <a:rPr lang="en-US" altLang="zh-CN" sz="1600" dirty="0">
                <a:solidFill>
                  <a:srgbClr val="4C6062"/>
                </a:solidFill>
                <a:latin typeface="微软雅黑" panose="020B0503020204020204" pitchFamily="34" charset="-122"/>
                <a:ea typeface="微软雅黑" panose="020B0503020204020204" pitchFamily="34" charset="-122"/>
              </a:rPr>
              <a:t>UID</a:t>
            </a:r>
            <a:r>
              <a:rPr lang="zh-CN" altLang="en-US" sz="1600" dirty="0">
                <a:solidFill>
                  <a:srgbClr val="4C6062"/>
                </a:solidFill>
                <a:latin typeface="微软雅黑" panose="020B0503020204020204" pitchFamily="34" charset="-122"/>
                <a:ea typeface="微软雅黑" panose="020B0503020204020204" pitchFamily="34" charset="-122"/>
              </a:rPr>
              <a:t>和</a:t>
            </a:r>
            <a:r>
              <a:rPr lang="en-US" altLang="zh-CN" sz="1600" dirty="0">
                <a:solidFill>
                  <a:srgbClr val="4C6062"/>
                </a:solidFill>
                <a:latin typeface="微软雅黑" panose="020B0503020204020204" pitchFamily="34" charset="-122"/>
                <a:ea typeface="微软雅黑" panose="020B0503020204020204" pitchFamily="34" charset="-122"/>
              </a:rPr>
              <a:t>GID</a:t>
            </a:r>
            <a:r>
              <a:rPr lang="zh-CN" altLang="en-US" sz="1600" dirty="0">
                <a:solidFill>
                  <a:srgbClr val="4C6062"/>
                </a:solidFill>
                <a:latin typeface="微软雅黑" panose="020B0503020204020204" pitchFamily="34" charset="-122"/>
                <a:ea typeface="微软雅黑" panose="020B0503020204020204" pitchFamily="34" charset="-122"/>
              </a:rPr>
              <a:t>都为</a:t>
            </a:r>
            <a:r>
              <a:rPr lang="en-US" altLang="zh-CN" sz="1600" dirty="0">
                <a:solidFill>
                  <a:srgbClr val="4C6062"/>
                </a:solidFill>
                <a:latin typeface="微软雅黑" panose="020B0503020204020204" pitchFamily="34" charset="-122"/>
                <a:ea typeface="微软雅黑" panose="020B0503020204020204" pitchFamily="34" charset="-122"/>
              </a:rPr>
              <a:t>65534</a:t>
            </a:r>
            <a:r>
              <a:rPr lang="zh-CN" altLang="en-US" sz="1600" dirty="0">
                <a:solidFill>
                  <a:srgbClr val="4C6062"/>
                </a:solidFill>
                <a:latin typeface="微软雅黑" panose="020B0503020204020204" pitchFamily="34" charset="-122"/>
                <a:ea typeface="微软雅黑" panose="020B0503020204020204" pitchFamily="34" charset="-122"/>
              </a:rPr>
              <a:t>。</a:t>
            </a:r>
            <a:endParaRPr lang="zh-CN" altLang="en-US" sz="16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600" dirty="0">
                <a:solidFill>
                  <a:srgbClr val="4C6062"/>
                </a:solidFill>
                <a:latin typeface="微软雅黑" panose="020B0503020204020204" pitchFamily="34" charset="-122"/>
                <a:ea typeface="微软雅黑" panose="020B0503020204020204" pitchFamily="34" charset="-122"/>
              </a:rPr>
              <a:t>（</a:t>
            </a:r>
            <a:r>
              <a:rPr lang="en-US" altLang="zh-CN" sz="1600" dirty="0">
                <a:solidFill>
                  <a:srgbClr val="4C6062"/>
                </a:solidFill>
                <a:latin typeface="微软雅黑" panose="020B0503020204020204" pitchFamily="34" charset="-122"/>
                <a:ea typeface="微软雅黑" panose="020B0503020204020204" pitchFamily="34" charset="-122"/>
              </a:rPr>
              <a:t>6</a:t>
            </a:r>
            <a:r>
              <a:rPr lang="zh-CN" altLang="en-US" sz="1600" dirty="0">
                <a:solidFill>
                  <a:srgbClr val="4C6062"/>
                </a:solidFill>
                <a:latin typeface="微软雅黑" panose="020B0503020204020204" pitchFamily="34" charset="-122"/>
                <a:ea typeface="微软雅黑" panose="020B0503020204020204" pitchFamily="34" charset="-122"/>
              </a:rPr>
              <a:t>）共享</a:t>
            </a:r>
            <a:r>
              <a:rPr lang="en-US" altLang="zh-CN" sz="1600" dirty="0">
                <a:solidFill>
                  <a:srgbClr val="4C6062"/>
                </a:solidFill>
                <a:latin typeface="微软雅黑" panose="020B0503020204020204" pitchFamily="34" charset="-122"/>
                <a:ea typeface="微软雅黑" panose="020B0503020204020204" pitchFamily="34" charset="-122"/>
              </a:rPr>
              <a:t>/</a:t>
            </a:r>
            <a:r>
              <a:rPr lang="en-US" altLang="zh-CN" sz="1600" dirty="0" err="1">
                <a:solidFill>
                  <a:srgbClr val="4C6062"/>
                </a:solidFill>
                <a:latin typeface="微软雅黑" panose="020B0503020204020204" pitchFamily="34" charset="-122"/>
                <a:ea typeface="微软雅黑" panose="020B0503020204020204" pitchFamily="34" charset="-122"/>
              </a:rPr>
              <a:t>nfs</a:t>
            </a:r>
            <a:r>
              <a:rPr lang="en-US" altLang="zh-CN" sz="1600" dirty="0">
                <a:solidFill>
                  <a:srgbClr val="4C6062"/>
                </a:solidFill>
                <a:latin typeface="微软雅黑" panose="020B0503020204020204" pitchFamily="34" charset="-122"/>
                <a:ea typeface="微软雅黑" panose="020B0503020204020204" pitchFamily="34" charset="-122"/>
              </a:rPr>
              <a:t>/security</a:t>
            </a:r>
            <a:r>
              <a:rPr lang="zh-CN" altLang="en-US" sz="1600" dirty="0">
                <a:solidFill>
                  <a:srgbClr val="4C6062"/>
                </a:solidFill>
                <a:latin typeface="微软雅黑" panose="020B0503020204020204" pitchFamily="34" charset="-122"/>
                <a:ea typeface="微软雅黑" panose="020B0503020204020204" pitchFamily="34" charset="-122"/>
              </a:rPr>
              <a:t>目录，仅允许</a:t>
            </a:r>
            <a:r>
              <a:rPr lang="en-US" altLang="zh-CN" sz="1600" dirty="0">
                <a:solidFill>
                  <a:srgbClr val="4C6062"/>
                </a:solidFill>
                <a:latin typeface="微软雅黑" panose="020B0503020204020204" pitchFamily="34" charset="-122"/>
                <a:ea typeface="微软雅黑" panose="020B0503020204020204" pitchFamily="34" charset="-122"/>
              </a:rPr>
              <a:t>192.168.10.20</a:t>
            </a:r>
            <a:r>
              <a:rPr lang="zh-CN" altLang="en-US" sz="1600" dirty="0">
                <a:solidFill>
                  <a:srgbClr val="4C6062"/>
                </a:solidFill>
                <a:latin typeface="微软雅黑" panose="020B0503020204020204" pitchFamily="34" charset="-122"/>
                <a:ea typeface="微软雅黑" panose="020B0503020204020204" pitchFamily="34" charset="-122"/>
              </a:rPr>
              <a:t>客户端访问并具有读、写权限。</a:t>
            </a:r>
            <a:endParaRPr lang="zh-CN" altLang="en-US" sz="16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企业</a:t>
            </a:r>
            <a:r>
              <a:rPr lang="en-US" altLang="zh-CN" dirty="0"/>
              <a:t>NFS</a:t>
            </a:r>
            <a:r>
              <a:rPr lang="zh-CN" altLang="en-US" dirty="0"/>
              <a:t>服务器实用案例</a:t>
            </a:r>
            <a:endParaRPr lang="zh-CN" altLang="en-US" b="0" dirty="0"/>
          </a:p>
        </p:txBody>
      </p:sp>
      <p:sp>
        <p:nvSpPr>
          <p:cNvPr id="2" name="文本框 1"/>
          <p:cNvSpPr txBox="1"/>
          <p:nvPr/>
        </p:nvSpPr>
        <p:spPr>
          <a:xfrm>
            <a:off x="984793" y="1471587"/>
            <a:ext cx="9888772" cy="4192943"/>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首先将</a:t>
            </a: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台计算机（</a:t>
            </a:r>
            <a:r>
              <a:rPr lang="en-US" altLang="zh-CN" sz="2000" dirty="0">
                <a:solidFill>
                  <a:srgbClr val="4C6062"/>
                </a:solidFill>
                <a:latin typeface="微软雅黑" panose="020B0503020204020204" pitchFamily="34" charset="-122"/>
                <a:ea typeface="微软雅黑" panose="020B0503020204020204" pitchFamily="34" charset="-122"/>
              </a:rPr>
              <a:t>Server01</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Client1</a:t>
            </a:r>
            <a:r>
              <a:rPr lang="zh-CN" altLang="en-US" sz="2000" dirty="0">
                <a:solidFill>
                  <a:srgbClr val="4C6062"/>
                </a:solidFill>
                <a:latin typeface="微软雅黑" panose="020B0503020204020204" pitchFamily="34" charset="-122"/>
                <a:ea typeface="微软雅黑" panose="020B0503020204020204" pitchFamily="34" charset="-122"/>
              </a:rPr>
              <a:t>和</a:t>
            </a:r>
            <a:r>
              <a:rPr lang="en-US" altLang="zh-CN" sz="2000" dirty="0">
                <a:solidFill>
                  <a:srgbClr val="4C6062"/>
                </a:solidFill>
                <a:latin typeface="微软雅黑" panose="020B0503020204020204" pitchFamily="34" charset="-122"/>
                <a:ea typeface="微软雅黑" panose="020B0503020204020204" pitchFamily="34" charset="-122"/>
              </a:rPr>
              <a:t>Client2</a:t>
            </a:r>
            <a:r>
              <a:rPr lang="zh-CN" altLang="en-US" sz="2000" dirty="0">
                <a:solidFill>
                  <a:srgbClr val="4C6062"/>
                </a:solidFill>
                <a:latin typeface="微软雅黑" panose="020B0503020204020204" pitchFamily="34" charset="-122"/>
                <a:ea typeface="微软雅黑" panose="020B0503020204020204" pitchFamily="34" charset="-122"/>
              </a:rPr>
              <a:t>）的</a:t>
            </a:r>
            <a:r>
              <a:rPr lang="en-US" altLang="zh-CN" sz="2000" dirty="0">
                <a:solidFill>
                  <a:srgbClr val="4C6062"/>
                </a:solidFill>
                <a:latin typeface="微软雅黑" panose="020B0503020204020204" pitchFamily="34" charset="-122"/>
                <a:ea typeface="微软雅黑" panose="020B0503020204020204" pitchFamily="34" charset="-122"/>
              </a:rPr>
              <a:t>IP</a:t>
            </a:r>
            <a:r>
              <a:rPr lang="zh-CN" altLang="en-US" sz="2000" dirty="0">
                <a:solidFill>
                  <a:srgbClr val="4C6062"/>
                </a:solidFill>
                <a:latin typeface="微软雅黑" panose="020B0503020204020204" pitchFamily="34" charset="-122"/>
                <a:ea typeface="微软雅黑" panose="020B0503020204020204" pitchFamily="34" charset="-122"/>
              </a:rPr>
              <a:t>地址等信息利用系统菜单设置，同时注意</a:t>
            </a: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台计算机的网络连接方式都是</a:t>
            </a:r>
            <a:r>
              <a:rPr lang="en-US" altLang="zh-CN" sz="2000" dirty="0">
                <a:solidFill>
                  <a:srgbClr val="4C6062"/>
                </a:solidFill>
                <a:latin typeface="微软雅黑" panose="020B0503020204020204" pitchFamily="34" charset="-122"/>
                <a:ea typeface="微软雅黑" panose="020B0503020204020204" pitchFamily="34" charset="-122"/>
              </a:rPr>
              <a:t>VMnet1</a:t>
            </a:r>
            <a:r>
              <a:rPr lang="zh-CN" altLang="en-US" sz="2000" dirty="0">
                <a:solidFill>
                  <a:srgbClr val="4C6062"/>
                </a:solidFill>
                <a:latin typeface="微软雅黑" panose="020B0503020204020204" pitchFamily="34" charset="-122"/>
                <a:ea typeface="微软雅黑" panose="020B0503020204020204" pitchFamily="34" charset="-122"/>
              </a:rPr>
              <a:t>。保证</a:t>
            </a: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台计算机通信畅通。</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）在</a:t>
            </a:r>
            <a:r>
              <a:rPr lang="en-US" altLang="zh-CN" sz="2000" dirty="0">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服务器上创建相应目录。</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mkdir</a:t>
            </a:r>
            <a:r>
              <a:rPr lang="en-US" altLang="zh-CN" sz="2000" dirty="0">
                <a:solidFill>
                  <a:srgbClr val="4C6062"/>
                </a:solidFill>
                <a:latin typeface="微软雅黑" panose="020B0503020204020204" pitchFamily="34" charset="-122"/>
                <a:ea typeface="微软雅黑" panose="020B0503020204020204" pitchFamily="34" charset="-122"/>
              </a:rPr>
              <a:t>  /pub1  /</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/public /</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/team1 /</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/team2</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mkdir</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/team3  /</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/works /</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/test  /</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/security</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）安装</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-utils</a:t>
            </a:r>
            <a:r>
              <a:rPr lang="zh-CN" altLang="en-US" sz="2000" dirty="0">
                <a:solidFill>
                  <a:srgbClr val="4C6062"/>
                </a:solidFill>
                <a:latin typeface="微软雅黑" panose="020B0503020204020204" pitchFamily="34" charset="-122"/>
                <a:ea typeface="微软雅黑" panose="020B0503020204020204" pitchFamily="34" charset="-122"/>
              </a:rPr>
              <a:t>及</a:t>
            </a:r>
            <a:r>
              <a:rPr lang="en-US" altLang="zh-CN" sz="2000" dirty="0" err="1">
                <a:solidFill>
                  <a:srgbClr val="4C6062"/>
                </a:solidFill>
                <a:latin typeface="微软雅黑" panose="020B0503020204020204" pitchFamily="34" charset="-122"/>
                <a:ea typeface="微软雅黑" panose="020B0503020204020204" pitchFamily="34" charset="-122"/>
              </a:rPr>
              <a:t>rpcbind</a:t>
            </a:r>
            <a:r>
              <a:rPr lang="zh-CN" altLang="en-US" sz="2000" dirty="0">
                <a:solidFill>
                  <a:srgbClr val="4C6062"/>
                </a:solidFill>
                <a:latin typeface="微软雅黑" panose="020B0503020204020204" pitchFamily="34" charset="-122"/>
                <a:ea typeface="微软雅黑" panose="020B0503020204020204" pitchFamily="34" charset="-122"/>
              </a:rPr>
              <a:t>软件包（见前文）。</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）编辑</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/exports</a:t>
            </a:r>
            <a:r>
              <a:rPr lang="zh-CN" altLang="en-US" sz="2000" dirty="0">
                <a:solidFill>
                  <a:srgbClr val="4C6062"/>
                </a:solidFill>
                <a:latin typeface="微软雅黑" panose="020B0503020204020204" pitchFamily="34" charset="-122"/>
                <a:ea typeface="微软雅黑" panose="020B0503020204020204" pitchFamily="34" charset="-122"/>
              </a:rPr>
              <a:t>配置文件并执行</a:t>
            </a:r>
            <a:r>
              <a:rPr lang="en-US" altLang="zh-CN" sz="2000" dirty="0" err="1">
                <a:solidFill>
                  <a:srgbClr val="4C6062"/>
                </a:solidFill>
                <a:latin typeface="微软雅黑" panose="020B0503020204020204" pitchFamily="34" charset="-122"/>
                <a:ea typeface="微软雅黑" panose="020B0503020204020204" pitchFamily="34" charset="-122"/>
              </a:rPr>
              <a:t>exportfs</a:t>
            </a:r>
            <a:r>
              <a:rPr lang="en-US" altLang="zh-CN" sz="2000" dirty="0">
                <a:solidFill>
                  <a:srgbClr val="4C6062"/>
                </a:solidFill>
                <a:latin typeface="微软雅黑" panose="020B0503020204020204" pitchFamily="34" charset="-122"/>
                <a:ea typeface="微软雅黑" panose="020B0503020204020204" pitchFamily="34" charset="-122"/>
              </a:rPr>
              <a:t> -r -v</a:t>
            </a:r>
            <a:r>
              <a:rPr lang="zh-CN" altLang="en-US" sz="2000" dirty="0">
                <a:solidFill>
                  <a:srgbClr val="4C6062"/>
                </a:solidFill>
                <a:latin typeface="微软雅黑" panose="020B0503020204020204" pitchFamily="34" charset="-122"/>
                <a:ea typeface="微软雅黑" panose="020B0503020204020204" pitchFamily="34" charset="-122"/>
              </a:rPr>
              <a:t>使之生效。</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企业</a:t>
            </a:r>
            <a:r>
              <a:rPr lang="en-US" altLang="zh-CN" dirty="0"/>
              <a:t>NFS</a:t>
            </a:r>
            <a:r>
              <a:rPr lang="zh-CN" altLang="en-US" dirty="0"/>
              <a:t>服务器实用案例</a:t>
            </a:r>
            <a:endParaRPr lang="zh-CN" altLang="en-US" b="0" dirty="0"/>
          </a:p>
        </p:txBody>
      </p:sp>
      <p:sp>
        <p:nvSpPr>
          <p:cNvPr id="2" name="文本框 1"/>
          <p:cNvSpPr txBox="1"/>
          <p:nvPr/>
        </p:nvSpPr>
        <p:spPr>
          <a:xfrm>
            <a:off x="984793" y="1471587"/>
            <a:ext cx="9888772" cy="4577663"/>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使用</a:t>
            </a:r>
            <a:r>
              <a:rPr lang="en-US" altLang="zh-CN" sz="2000" dirty="0">
                <a:solidFill>
                  <a:srgbClr val="4C6062"/>
                </a:solidFill>
                <a:latin typeface="微软雅黑" panose="020B0503020204020204" pitchFamily="34" charset="-122"/>
                <a:ea typeface="微软雅黑" panose="020B0503020204020204" pitchFamily="34" charset="-122"/>
              </a:rPr>
              <a:t>Vim</a:t>
            </a:r>
            <a:r>
              <a:rPr lang="zh-CN" altLang="en-US" sz="2000" dirty="0">
                <a:solidFill>
                  <a:srgbClr val="4C6062"/>
                </a:solidFill>
                <a:latin typeface="微软雅黑" panose="020B0503020204020204" pitchFamily="34" charset="-122"/>
                <a:ea typeface="微软雅黑" panose="020B0503020204020204" pitchFamily="34" charset="-122"/>
              </a:rPr>
              <a:t>编辑</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/exports</a:t>
            </a:r>
            <a:r>
              <a:rPr lang="zh-CN" altLang="en-US" sz="2000" dirty="0">
                <a:solidFill>
                  <a:srgbClr val="4C6062"/>
                </a:solidFill>
                <a:latin typeface="微软雅黑" panose="020B0503020204020204" pitchFamily="34" charset="-122"/>
                <a:ea typeface="微软雅黑" panose="020B0503020204020204" pitchFamily="34" charset="-122"/>
              </a:rPr>
              <a:t>主配置文件（原内容清空）。主配置文件的主要内容如下。</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/pub1             *(</a:t>
            </a:r>
            <a:r>
              <a:rPr lang="en-US" altLang="zh-CN" sz="2000" dirty="0" err="1">
                <a:solidFill>
                  <a:srgbClr val="4C6062"/>
                </a:solidFill>
                <a:latin typeface="微软雅黑" panose="020B0503020204020204" pitchFamily="34" charset="-122"/>
                <a:ea typeface="微软雅黑" panose="020B0503020204020204" pitchFamily="34" charset="-122"/>
              </a:rPr>
              <a:t>ro</a:t>
            </a:r>
            <a:r>
              <a:rPr lang="en-US" altLang="zh-CN"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/public       192.168.10.0/24(</a:t>
            </a:r>
            <a:r>
              <a:rPr lang="en-US" altLang="zh-CN" sz="2000" dirty="0" err="1">
                <a:solidFill>
                  <a:srgbClr val="4C6062"/>
                </a:solidFill>
                <a:latin typeface="微软雅黑" panose="020B0503020204020204" pitchFamily="34" charset="-122"/>
                <a:ea typeface="微软雅黑" panose="020B0503020204020204" pitchFamily="34" charset="-122"/>
              </a:rPr>
              <a:t>ro</a:t>
            </a:r>
            <a:r>
              <a:rPr lang="en-US" altLang="zh-CN" sz="2000" dirty="0">
                <a:solidFill>
                  <a:srgbClr val="4C6062"/>
                </a:solidFill>
                <a:latin typeface="微软雅黑" panose="020B0503020204020204" pitchFamily="34" charset="-122"/>
                <a:ea typeface="微软雅黑" panose="020B0503020204020204" pitchFamily="34" charset="-122"/>
              </a:rPr>
              <a:t>)            192.168.9.0/24(</a:t>
            </a:r>
            <a:r>
              <a:rPr lang="en-US" altLang="zh-CN" sz="2000" dirty="0" err="1">
                <a:solidFill>
                  <a:srgbClr val="4C6062"/>
                </a:solidFill>
                <a:latin typeface="微软雅黑" panose="020B0503020204020204" pitchFamily="34" charset="-122"/>
                <a:ea typeface="微软雅黑" panose="020B0503020204020204" pitchFamily="34" charset="-122"/>
              </a:rPr>
              <a:t>ro</a:t>
            </a:r>
            <a:r>
              <a:rPr lang="en-US" altLang="zh-CN"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/team1        *.team1.smile60.cn(</a:t>
            </a:r>
            <a:r>
              <a:rPr lang="en-US" altLang="zh-CN" sz="2000" dirty="0" err="1">
                <a:solidFill>
                  <a:srgbClr val="4C6062"/>
                </a:solidFill>
                <a:latin typeface="微软雅黑" panose="020B0503020204020204" pitchFamily="34" charset="-122"/>
                <a:ea typeface="微软雅黑" panose="020B0503020204020204" pitchFamily="34" charset="-122"/>
              </a:rPr>
              <a:t>rw</a:t>
            </a:r>
            <a:r>
              <a:rPr lang="en-US" altLang="zh-CN"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/team2        *.team2.smile60.cn(</a:t>
            </a:r>
            <a:r>
              <a:rPr lang="en-US" altLang="zh-CN" sz="2000" dirty="0" err="1">
                <a:solidFill>
                  <a:srgbClr val="4C6062"/>
                </a:solidFill>
                <a:latin typeface="微软雅黑" panose="020B0503020204020204" pitchFamily="34" charset="-122"/>
                <a:ea typeface="微软雅黑" panose="020B0503020204020204" pitchFamily="34" charset="-122"/>
              </a:rPr>
              <a:t>rw</a:t>
            </a:r>
            <a:r>
              <a:rPr lang="en-US" altLang="zh-CN"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/team3        *.team3.smile60.cn(</a:t>
            </a:r>
            <a:r>
              <a:rPr lang="en-US" altLang="zh-CN" sz="2000" dirty="0" err="1">
                <a:solidFill>
                  <a:srgbClr val="4C6062"/>
                </a:solidFill>
                <a:latin typeface="微软雅黑" panose="020B0503020204020204" pitchFamily="34" charset="-122"/>
                <a:ea typeface="微软雅黑" panose="020B0503020204020204" pitchFamily="34" charset="-122"/>
              </a:rPr>
              <a:t>rw</a:t>
            </a:r>
            <a:r>
              <a:rPr lang="en-US" altLang="zh-CN"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/works        192.168.10.0/24(</a:t>
            </a:r>
            <a:r>
              <a:rPr lang="en-US" altLang="zh-CN" sz="2000" dirty="0" err="1">
                <a:solidFill>
                  <a:srgbClr val="4C6062"/>
                </a:solidFill>
                <a:latin typeface="微软雅黑" panose="020B0503020204020204" pitchFamily="34" charset="-122"/>
                <a:ea typeface="微软雅黑" panose="020B0503020204020204" pitchFamily="34" charset="-122"/>
              </a:rPr>
              <a:t>ro,root_squash</a:t>
            </a:r>
            <a:r>
              <a:rPr lang="en-US" altLang="zh-CN"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/test         *(</a:t>
            </a:r>
            <a:r>
              <a:rPr lang="en-US" altLang="zh-CN" sz="2000" dirty="0" err="1">
                <a:solidFill>
                  <a:srgbClr val="4C6062"/>
                </a:solidFill>
                <a:latin typeface="微软雅黑" panose="020B0503020204020204" pitchFamily="34" charset="-122"/>
                <a:ea typeface="微软雅黑" panose="020B0503020204020204" pitchFamily="34" charset="-122"/>
              </a:rPr>
              <a:t>rw,all_squash,anonuid</a:t>
            </a:r>
            <a:r>
              <a:rPr lang="en-US" altLang="zh-CN" sz="2000" dirty="0">
                <a:solidFill>
                  <a:srgbClr val="4C6062"/>
                </a:solidFill>
                <a:latin typeface="微软雅黑" panose="020B0503020204020204" pitchFamily="34" charset="-122"/>
                <a:ea typeface="微软雅黑" panose="020B0503020204020204" pitchFamily="34" charset="-122"/>
              </a:rPr>
              <a:t>=65534,anongid=65534)</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/security     192.168.10.20(</a:t>
            </a:r>
            <a:r>
              <a:rPr lang="en-US" altLang="zh-CN" sz="2000" dirty="0" err="1">
                <a:solidFill>
                  <a:srgbClr val="4C6062"/>
                </a:solidFill>
                <a:latin typeface="微软雅黑" panose="020B0503020204020204" pitchFamily="34" charset="-122"/>
                <a:ea typeface="微软雅黑" panose="020B0503020204020204" pitchFamily="34" charset="-122"/>
              </a:rPr>
              <a:t>rw</a:t>
            </a:r>
            <a:r>
              <a:rPr lang="en-US" altLang="zh-CN"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3" name="图片 2"/>
          <p:cNvPicPr>
            <a:picLocks noChangeAspect="1"/>
          </p:cNvPicPr>
          <p:nvPr/>
        </p:nvPicPr>
        <p:blipFill>
          <a:blip r:embed="rId1"/>
          <a:stretch>
            <a:fillRect/>
          </a:stretch>
        </p:blipFill>
        <p:spPr>
          <a:xfrm flipV="1">
            <a:off x="860249" y="2484914"/>
            <a:ext cx="10344325" cy="3169907"/>
          </a:xfrm>
          <a:prstGeom prst="rect">
            <a:avLst/>
          </a:prstGeom>
        </p:spPr>
      </p:pic>
    </p:spTree>
  </p:cSld>
  <p:clrMapOvr>
    <a:masterClrMapping/>
  </p:clrMapOvr>
  <p:transition spd="slow">
    <p:push/>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企业</a:t>
            </a:r>
            <a:r>
              <a:rPr lang="en-US" altLang="zh-CN" dirty="0"/>
              <a:t>NFS</a:t>
            </a:r>
            <a:r>
              <a:rPr lang="zh-CN" altLang="en-US" dirty="0"/>
              <a:t>服务器实用案例</a:t>
            </a:r>
            <a:endParaRPr lang="zh-CN" altLang="en-US" b="0" dirty="0"/>
          </a:p>
        </p:txBody>
      </p:sp>
      <p:sp>
        <p:nvSpPr>
          <p:cNvPr id="2" name="文本框 1"/>
          <p:cNvSpPr txBox="1"/>
          <p:nvPr/>
        </p:nvSpPr>
        <p:spPr>
          <a:xfrm>
            <a:off x="984793" y="1471587"/>
            <a:ext cx="9888772" cy="4731552"/>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4</a:t>
            </a:r>
            <a:r>
              <a:rPr lang="zh-CN" altLang="en-US" sz="2000" dirty="0">
                <a:solidFill>
                  <a:srgbClr val="4C6062"/>
                </a:solidFill>
                <a:latin typeface="微软雅黑" panose="020B0503020204020204" pitchFamily="34" charset="-122"/>
                <a:ea typeface="微软雅黑" panose="020B0503020204020204" pitchFamily="34" charset="-122"/>
              </a:rPr>
              <a:t>）启动</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，并设置防火墙。</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① 查询</a:t>
            </a:r>
            <a:r>
              <a:rPr lang="en-US" altLang="zh-CN" sz="2000" dirty="0">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的各个程序是否正常运行，命令如下。</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rpcinfo</a:t>
            </a:r>
            <a:r>
              <a:rPr lang="en-US" altLang="zh-CN" sz="2000" dirty="0">
                <a:solidFill>
                  <a:srgbClr val="4C6062"/>
                </a:solidFill>
                <a:latin typeface="微软雅黑" panose="020B0503020204020204" pitchFamily="34" charset="-122"/>
                <a:ea typeface="微软雅黑" panose="020B0503020204020204" pitchFamily="34" charset="-122"/>
              </a:rPr>
              <a:t>  -p </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② </a:t>
            </a:r>
            <a:r>
              <a:rPr lang="zh-CN" altLang="en-US" sz="2000" dirty="0">
                <a:solidFill>
                  <a:srgbClr val="4C6062"/>
                </a:solidFill>
                <a:latin typeface="微软雅黑" panose="020B0503020204020204" pitchFamily="34" charset="-122"/>
                <a:ea typeface="微软雅黑" panose="020B0503020204020204" pitchFamily="34" charset="-122"/>
              </a:rPr>
              <a:t>如果没有看到</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和</a:t>
            </a:r>
            <a:r>
              <a:rPr lang="en-US" altLang="zh-CN" sz="2000" dirty="0">
                <a:solidFill>
                  <a:srgbClr val="4C6062"/>
                </a:solidFill>
                <a:latin typeface="微软雅黑" panose="020B0503020204020204" pitchFamily="34" charset="-122"/>
                <a:ea typeface="微软雅黑" panose="020B0503020204020204" pitchFamily="34" charset="-122"/>
              </a:rPr>
              <a:t>mounted</a:t>
            </a:r>
            <a:r>
              <a:rPr lang="zh-CN" altLang="en-US" sz="2000" dirty="0">
                <a:solidFill>
                  <a:srgbClr val="4C6062"/>
                </a:solidFill>
                <a:latin typeface="微软雅黑" panose="020B0503020204020204" pitchFamily="34" charset="-122"/>
                <a:ea typeface="微软雅黑" panose="020B0503020204020204" pitchFamily="34" charset="-122"/>
              </a:rPr>
              <a:t>选项，则说明</a:t>
            </a:r>
            <a:r>
              <a:rPr lang="en-US" altLang="zh-CN" sz="2000" dirty="0">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没有运行，需要启动它。使用以下命令可以启动。</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systemctl</a:t>
            </a:r>
            <a:r>
              <a:rPr lang="en-US" altLang="zh-CN" sz="2000" dirty="0">
                <a:solidFill>
                  <a:srgbClr val="4C6062"/>
                </a:solidFill>
                <a:latin typeface="微软雅黑" panose="020B0503020204020204" pitchFamily="34" charset="-122"/>
                <a:ea typeface="微软雅黑" panose="020B0503020204020204" pitchFamily="34" charset="-122"/>
              </a:rPr>
              <a:t> start  </a:t>
            </a:r>
            <a:r>
              <a:rPr lang="en-US" altLang="zh-CN" sz="2000" dirty="0" err="1">
                <a:solidFill>
                  <a:srgbClr val="4C6062"/>
                </a:solidFill>
                <a:latin typeface="微软雅黑" panose="020B0503020204020204" pitchFamily="34" charset="-122"/>
                <a:ea typeface="微软雅黑" panose="020B0503020204020204" pitchFamily="34" charset="-122"/>
              </a:rPr>
              <a:t>rpcbind</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systemctl</a:t>
            </a:r>
            <a:r>
              <a:rPr lang="en-US" altLang="zh-CN" sz="2000" dirty="0">
                <a:solidFill>
                  <a:srgbClr val="4C6062"/>
                </a:solidFill>
                <a:latin typeface="微软雅黑" panose="020B0503020204020204" pitchFamily="34" charset="-122"/>
                <a:ea typeface="微软雅黑" panose="020B0503020204020204" pitchFamily="34" charset="-122"/>
              </a:rPr>
              <a:t> start  </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-utils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systemctl</a:t>
            </a:r>
            <a:r>
              <a:rPr lang="en-US" altLang="zh-CN" sz="2000" dirty="0">
                <a:solidFill>
                  <a:srgbClr val="4C6062"/>
                </a:solidFill>
                <a:latin typeface="微软雅黑" panose="020B0503020204020204" pitchFamily="34" charset="-122"/>
                <a:ea typeface="微软雅黑" panose="020B0503020204020204" pitchFamily="34" charset="-122"/>
              </a:rPr>
              <a:t> start  </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-server</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3" name="图片 2"/>
          <p:cNvPicPr>
            <a:picLocks noChangeAspect="1"/>
          </p:cNvPicPr>
          <p:nvPr/>
        </p:nvPicPr>
        <p:blipFill>
          <a:blip r:embed="rId1"/>
          <a:stretch>
            <a:fillRect/>
          </a:stretch>
        </p:blipFill>
        <p:spPr>
          <a:xfrm flipV="1">
            <a:off x="860249" y="2484914"/>
            <a:ext cx="10344325" cy="3169907"/>
          </a:xfrm>
          <a:prstGeom prst="rect">
            <a:avLst/>
          </a:prstGeom>
        </p:spPr>
      </p:pic>
    </p:spTree>
  </p:cSld>
  <p:clrMapOvr>
    <a:masterClrMapping/>
  </p:clrMapOvr>
  <p:transition spd="slow">
    <p:push/>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企业</a:t>
            </a:r>
            <a:r>
              <a:rPr lang="en-US" altLang="zh-CN" dirty="0"/>
              <a:t>NFS</a:t>
            </a:r>
            <a:r>
              <a:rPr lang="zh-CN" altLang="en-US" dirty="0"/>
              <a:t>服务器实用案例</a:t>
            </a:r>
            <a:endParaRPr lang="zh-CN" altLang="en-US" b="0" dirty="0"/>
          </a:p>
        </p:txBody>
      </p:sp>
      <p:sp>
        <p:nvSpPr>
          <p:cNvPr id="2" name="文本框 1"/>
          <p:cNvSpPr txBox="1"/>
          <p:nvPr/>
        </p:nvSpPr>
        <p:spPr>
          <a:xfrm>
            <a:off x="984793" y="1471587"/>
            <a:ext cx="9888772" cy="3731278"/>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4</a:t>
            </a:r>
            <a:r>
              <a:rPr lang="zh-CN" altLang="en-US" sz="2000" dirty="0">
                <a:solidFill>
                  <a:srgbClr val="4C6062"/>
                </a:solidFill>
                <a:latin typeface="微软雅黑" panose="020B0503020204020204" pitchFamily="34" charset="-122"/>
                <a:ea typeface="微软雅黑" panose="020B0503020204020204" pitchFamily="34" charset="-122"/>
              </a:rPr>
              <a:t>）启动</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，并设置防火墙。</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③ 设置</a:t>
            </a:r>
            <a:r>
              <a:rPr lang="en-US" altLang="zh-CN" sz="2000" dirty="0" err="1">
                <a:solidFill>
                  <a:srgbClr val="4C6062"/>
                </a:solidFill>
                <a:latin typeface="微软雅黑" panose="020B0503020204020204" pitchFamily="34" charset="-122"/>
                <a:ea typeface="微软雅黑" panose="020B0503020204020204" pitchFamily="34" charset="-122"/>
              </a:rPr>
              <a:t>rpc</a:t>
            </a:r>
            <a:r>
              <a:rPr lang="en-US" altLang="zh-CN" sz="2000" dirty="0">
                <a:solidFill>
                  <a:srgbClr val="4C6062"/>
                </a:solidFill>
                <a:latin typeface="微软雅黑" panose="020B0503020204020204" pitchFamily="34" charset="-122"/>
                <a:ea typeface="微软雅黑" panose="020B0503020204020204" pitchFamily="34" charset="-122"/>
              </a:rPr>
              <a:t>-bind</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mountd</a:t>
            </a:r>
            <a:r>
              <a:rPr lang="zh-CN" altLang="en-US" sz="2000" dirty="0">
                <a:solidFill>
                  <a:srgbClr val="4C6062"/>
                </a:solidFill>
                <a:latin typeface="微软雅黑" panose="020B0503020204020204" pitchFamily="34" charset="-122"/>
                <a:ea typeface="微软雅黑" panose="020B0503020204020204" pitchFamily="34" charset="-122"/>
              </a:rPr>
              <a:t>和</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这</a:t>
            </a: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个服务的防火墙选项为允许。</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firewall-</a:t>
            </a:r>
            <a:r>
              <a:rPr lang="en-US" altLang="zh-CN" sz="2000" dirty="0" err="1">
                <a:solidFill>
                  <a:srgbClr val="4C6062"/>
                </a:solidFill>
                <a:latin typeface="微软雅黑" panose="020B0503020204020204" pitchFamily="34" charset="-122"/>
                <a:ea typeface="微软雅黑" panose="020B0503020204020204" pitchFamily="34" charset="-122"/>
              </a:rPr>
              <a:t>cmd</a:t>
            </a:r>
            <a:r>
              <a:rPr lang="en-US" altLang="zh-CN" sz="2000" dirty="0">
                <a:solidFill>
                  <a:srgbClr val="4C6062"/>
                </a:solidFill>
                <a:latin typeface="微软雅黑" panose="020B0503020204020204" pitchFamily="34" charset="-122"/>
                <a:ea typeface="微软雅黑" panose="020B0503020204020204" pitchFamily="34" charset="-122"/>
              </a:rPr>
              <a:t> --permanent --add-service=</a:t>
            </a:r>
            <a:r>
              <a:rPr lang="en-US" altLang="zh-CN" sz="2000" dirty="0" err="1">
                <a:solidFill>
                  <a:srgbClr val="4C6062"/>
                </a:solidFill>
                <a:latin typeface="微软雅黑" panose="020B0503020204020204" pitchFamily="34" charset="-122"/>
                <a:ea typeface="微软雅黑" panose="020B0503020204020204" pitchFamily="34" charset="-122"/>
              </a:rPr>
              <a:t>rpc</a:t>
            </a:r>
            <a:r>
              <a:rPr lang="en-US" altLang="zh-CN" sz="2000" dirty="0">
                <a:solidFill>
                  <a:srgbClr val="4C6062"/>
                </a:solidFill>
                <a:latin typeface="微软雅黑" panose="020B0503020204020204" pitchFamily="34" charset="-122"/>
                <a:ea typeface="微软雅黑" panose="020B0503020204020204" pitchFamily="34" charset="-122"/>
              </a:rPr>
              <a:t>-bind</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firewall-</a:t>
            </a:r>
            <a:r>
              <a:rPr lang="en-US" altLang="zh-CN" sz="2000" dirty="0" err="1">
                <a:solidFill>
                  <a:srgbClr val="4C6062"/>
                </a:solidFill>
                <a:latin typeface="微软雅黑" panose="020B0503020204020204" pitchFamily="34" charset="-122"/>
                <a:ea typeface="微软雅黑" panose="020B0503020204020204" pitchFamily="34" charset="-122"/>
              </a:rPr>
              <a:t>cmd</a:t>
            </a:r>
            <a:r>
              <a:rPr lang="en-US" altLang="zh-CN" sz="2000" dirty="0">
                <a:solidFill>
                  <a:srgbClr val="4C6062"/>
                </a:solidFill>
                <a:latin typeface="微软雅黑" panose="020B0503020204020204" pitchFamily="34" charset="-122"/>
                <a:ea typeface="微软雅黑" panose="020B0503020204020204" pitchFamily="34" charset="-122"/>
              </a:rPr>
              <a:t> --permanent --add-service=</a:t>
            </a:r>
            <a:r>
              <a:rPr lang="en-US" altLang="zh-CN" sz="2000" dirty="0" err="1">
                <a:solidFill>
                  <a:srgbClr val="4C6062"/>
                </a:solidFill>
                <a:latin typeface="微软雅黑" panose="020B0503020204020204" pitchFamily="34" charset="-122"/>
                <a:ea typeface="微软雅黑" panose="020B0503020204020204" pitchFamily="34" charset="-122"/>
              </a:rPr>
              <a:t>mountd</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firewall-</a:t>
            </a:r>
            <a:r>
              <a:rPr lang="en-US" altLang="zh-CN" sz="2000" dirty="0" err="1">
                <a:solidFill>
                  <a:srgbClr val="4C6062"/>
                </a:solidFill>
                <a:latin typeface="微软雅黑" panose="020B0503020204020204" pitchFamily="34" charset="-122"/>
                <a:ea typeface="微软雅黑" panose="020B0503020204020204" pitchFamily="34" charset="-122"/>
              </a:rPr>
              <a:t>cmd</a:t>
            </a:r>
            <a:r>
              <a:rPr lang="en-US" altLang="zh-CN" sz="2000" dirty="0">
                <a:solidFill>
                  <a:srgbClr val="4C6062"/>
                </a:solidFill>
                <a:latin typeface="微软雅黑" panose="020B0503020204020204" pitchFamily="34" charset="-122"/>
                <a:ea typeface="微软雅黑" panose="020B0503020204020204" pitchFamily="34" charset="-122"/>
              </a:rPr>
              <a:t> --permanent --add-service=</a:t>
            </a:r>
            <a:r>
              <a:rPr lang="en-US" altLang="zh-CN" sz="2000" dirty="0" err="1">
                <a:solidFill>
                  <a:srgbClr val="4C6062"/>
                </a:solidFill>
                <a:latin typeface="微软雅黑" panose="020B0503020204020204" pitchFamily="34" charset="-122"/>
                <a:ea typeface="微软雅黑" panose="020B0503020204020204" pitchFamily="34" charset="-122"/>
              </a:rPr>
              <a:t>nfs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firewall-</a:t>
            </a:r>
            <a:r>
              <a:rPr lang="en-US" altLang="zh-CN" sz="2000" dirty="0" err="1">
                <a:solidFill>
                  <a:srgbClr val="4C6062"/>
                </a:solidFill>
                <a:latin typeface="微软雅黑" panose="020B0503020204020204" pitchFamily="34" charset="-122"/>
                <a:ea typeface="微软雅黑" panose="020B0503020204020204" pitchFamily="34" charset="-122"/>
              </a:rPr>
              <a:t>cmd</a:t>
            </a:r>
            <a:r>
              <a:rPr lang="en-US" altLang="zh-CN" sz="2000" dirty="0">
                <a:solidFill>
                  <a:srgbClr val="4C6062"/>
                </a:solidFill>
                <a:latin typeface="微软雅黑" panose="020B0503020204020204" pitchFamily="34" charset="-122"/>
                <a:ea typeface="微软雅黑" panose="020B0503020204020204" pitchFamily="34" charset="-122"/>
              </a:rPr>
              <a:t> --reload</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3" name="图片 2"/>
          <p:cNvPicPr>
            <a:picLocks noChangeAspect="1"/>
          </p:cNvPicPr>
          <p:nvPr/>
        </p:nvPicPr>
        <p:blipFill>
          <a:blip r:embed="rId1"/>
          <a:stretch>
            <a:fillRect/>
          </a:stretch>
        </p:blipFill>
        <p:spPr>
          <a:xfrm flipV="1">
            <a:off x="860249" y="2484914"/>
            <a:ext cx="10344325" cy="3169907"/>
          </a:xfrm>
          <a:prstGeom prst="rect">
            <a:avLst/>
          </a:prstGeom>
        </p:spPr>
      </p:pic>
    </p:spTree>
  </p:cSld>
  <p:clrMapOvr>
    <a:masterClrMapping/>
  </p:clrMapOvr>
  <p:transition spd="slow">
    <p:push/>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企业</a:t>
            </a:r>
            <a:r>
              <a:rPr lang="en-US" altLang="zh-CN" dirty="0"/>
              <a:t>NFS</a:t>
            </a:r>
            <a:r>
              <a:rPr lang="zh-CN" altLang="en-US" dirty="0"/>
              <a:t>服务器实用案例</a:t>
            </a:r>
            <a:endParaRPr lang="zh-CN" altLang="en-US" b="0" dirty="0"/>
          </a:p>
        </p:txBody>
      </p:sp>
      <p:sp>
        <p:nvSpPr>
          <p:cNvPr id="2" name="文本框 1"/>
          <p:cNvSpPr txBox="1"/>
          <p:nvPr/>
        </p:nvSpPr>
        <p:spPr>
          <a:xfrm>
            <a:off x="984793" y="1471587"/>
            <a:ext cx="9888772" cy="2654060"/>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5</a:t>
            </a:r>
            <a:r>
              <a:rPr lang="zh-CN" altLang="en-US" sz="2000" dirty="0">
                <a:solidFill>
                  <a:srgbClr val="4C6062"/>
                </a:solidFill>
                <a:latin typeface="微软雅黑" panose="020B0503020204020204" pitchFamily="34" charset="-122"/>
                <a:ea typeface="微软雅黑" panose="020B0503020204020204" pitchFamily="34" charset="-122"/>
              </a:rPr>
              <a:t>）设置共享文件权限属性。</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chmod</a:t>
            </a:r>
            <a:r>
              <a:rPr lang="en-US" altLang="zh-CN" sz="2000" dirty="0">
                <a:solidFill>
                  <a:srgbClr val="4C6062"/>
                </a:solidFill>
                <a:latin typeface="微软雅黑" panose="020B0503020204020204" pitchFamily="34" charset="-122"/>
                <a:ea typeface="微软雅黑" panose="020B0503020204020204" pitchFamily="34" charset="-122"/>
              </a:rPr>
              <a:t>   777  /pub1  /</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/public</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chmod</a:t>
            </a:r>
            <a:r>
              <a:rPr lang="en-US" altLang="zh-CN" sz="2000" dirty="0">
                <a:solidFill>
                  <a:srgbClr val="4C6062"/>
                </a:solidFill>
                <a:latin typeface="微软雅黑" panose="020B0503020204020204" pitchFamily="34" charset="-122"/>
                <a:ea typeface="微软雅黑" panose="020B0503020204020204" pitchFamily="34" charset="-122"/>
              </a:rPr>
              <a:t>   777  /</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/team1 /</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/team2  /</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/team3</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chmod</a:t>
            </a:r>
            <a:r>
              <a:rPr lang="en-US" altLang="zh-CN" sz="2000" dirty="0">
                <a:solidFill>
                  <a:srgbClr val="4C6062"/>
                </a:solidFill>
                <a:latin typeface="微软雅黑" panose="020B0503020204020204" pitchFamily="34" charset="-122"/>
                <a:ea typeface="微软雅黑" panose="020B0503020204020204" pitchFamily="34" charset="-122"/>
              </a:rPr>
              <a:t>   777  /</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/works  /</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/test   /</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/security</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3" name="图片 2"/>
          <p:cNvPicPr>
            <a:picLocks noChangeAspect="1"/>
          </p:cNvPicPr>
          <p:nvPr/>
        </p:nvPicPr>
        <p:blipFill>
          <a:blip r:embed="rId1"/>
          <a:stretch>
            <a:fillRect/>
          </a:stretch>
        </p:blipFill>
        <p:spPr>
          <a:xfrm flipV="1">
            <a:off x="860249" y="2103914"/>
            <a:ext cx="10344325" cy="1600183"/>
          </a:xfrm>
          <a:prstGeom prst="rect">
            <a:avLst/>
          </a:prstGeom>
        </p:spPr>
      </p:pic>
    </p:spTree>
  </p:cSld>
  <p:clrMapOvr>
    <a:masterClrMapping/>
  </p:clrMapOvr>
  <p:transition spd="slow">
    <p:push/>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企业</a:t>
            </a:r>
            <a:r>
              <a:rPr lang="en-US" altLang="zh-CN" dirty="0"/>
              <a:t>NFS</a:t>
            </a:r>
            <a:r>
              <a:rPr lang="zh-CN" altLang="en-US" dirty="0"/>
              <a:t>服务器实用案例</a:t>
            </a:r>
            <a:endParaRPr lang="zh-CN" altLang="en-US" b="0" dirty="0"/>
          </a:p>
        </p:txBody>
      </p:sp>
      <p:sp>
        <p:nvSpPr>
          <p:cNvPr id="2" name="文本框 1"/>
          <p:cNvSpPr txBox="1"/>
          <p:nvPr/>
        </p:nvSpPr>
        <p:spPr>
          <a:xfrm>
            <a:off x="984793" y="1471587"/>
            <a:ext cx="9888772" cy="5116272"/>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6</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服务器本机测试。</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① 使用</a:t>
            </a:r>
            <a:r>
              <a:rPr lang="en-US" altLang="zh-CN" sz="2000" dirty="0" err="1">
                <a:solidFill>
                  <a:srgbClr val="4C6062"/>
                </a:solidFill>
                <a:latin typeface="微软雅黑" panose="020B0503020204020204" pitchFamily="34" charset="-122"/>
                <a:ea typeface="微软雅黑" panose="020B0503020204020204" pitchFamily="34" charset="-122"/>
              </a:rPr>
              <a:t>rpcinfo</a:t>
            </a:r>
            <a:r>
              <a:rPr lang="zh-CN" altLang="en-US" sz="2000" dirty="0">
                <a:solidFill>
                  <a:srgbClr val="4C6062"/>
                </a:solidFill>
                <a:latin typeface="微软雅黑" panose="020B0503020204020204" pitchFamily="34" charset="-122"/>
                <a:ea typeface="微软雅黑" panose="020B0503020204020204" pitchFamily="34" charset="-122"/>
              </a:rPr>
              <a:t>命令检测</a:t>
            </a:r>
            <a:r>
              <a:rPr lang="en-US" altLang="zh-CN" sz="2000" dirty="0">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是否使用了固定端口。</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rpcinfo</a:t>
            </a:r>
            <a:r>
              <a:rPr lang="en-US" altLang="zh-CN" sz="2000" dirty="0">
                <a:solidFill>
                  <a:srgbClr val="4C6062"/>
                </a:solidFill>
                <a:latin typeface="微软雅黑" panose="020B0503020204020204" pitchFamily="34" charset="-122"/>
                <a:ea typeface="微软雅黑" panose="020B0503020204020204" pitchFamily="34" charset="-122"/>
              </a:rPr>
              <a:t>  -p</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② </a:t>
            </a:r>
            <a:r>
              <a:rPr lang="zh-CN" altLang="en-US" sz="2000" dirty="0">
                <a:solidFill>
                  <a:srgbClr val="4C6062"/>
                </a:solidFill>
                <a:latin typeface="微软雅黑" panose="020B0503020204020204" pitchFamily="34" charset="-122"/>
                <a:ea typeface="微软雅黑" panose="020B0503020204020204" pitchFamily="34" charset="-122"/>
              </a:rPr>
              <a:t>检测</a:t>
            </a:r>
            <a:r>
              <a:rPr lang="en-US" altLang="zh-CN" sz="2000" dirty="0">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的注册状态。</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格式为：</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rpcinfo</a:t>
            </a:r>
            <a:r>
              <a:rPr lang="en-US" altLang="zh-CN" sz="2000" dirty="0">
                <a:solidFill>
                  <a:srgbClr val="4C6062"/>
                </a:solidFill>
                <a:latin typeface="微软雅黑" panose="020B0503020204020204" pitchFamily="34" charset="-122"/>
                <a:ea typeface="微软雅黑" panose="020B0503020204020204" pitchFamily="34" charset="-122"/>
              </a:rPr>
              <a:t> –u  </a:t>
            </a:r>
            <a:r>
              <a:rPr lang="zh-CN" altLang="en-US" sz="2000" dirty="0">
                <a:solidFill>
                  <a:srgbClr val="4C6062"/>
                </a:solidFill>
                <a:latin typeface="微软雅黑" panose="020B0503020204020204" pitchFamily="34" charset="-122"/>
                <a:ea typeface="微软雅黑" panose="020B0503020204020204" pitchFamily="34" charset="-122"/>
              </a:rPr>
              <a:t>主机名或</a:t>
            </a:r>
            <a:r>
              <a:rPr lang="en-US" altLang="zh-CN" sz="2000" dirty="0">
                <a:solidFill>
                  <a:srgbClr val="4C6062"/>
                </a:solidFill>
                <a:latin typeface="微软雅黑" panose="020B0503020204020204" pitchFamily="34" charset="-122"/>
                <a:ea typeface="微软雅黑" panose="020B0503020204020204" pitchFamily="34" charset="-122"/>
              </a:rPr>
              <a:t>IP</a:t>
            </a:r>
            <a:r>
              <a:rPr lang="zh-CN" altLang="en-US" sz="2000" dirty="0">
                <a:solidFill>
                  <a:srgbClr val="4C6062"/>
                </a:solidFill>
                <a:latin typeface="微软雅黑" panose="020B0503020204020204" pitchFamily="34" charset="-122"/>
                <a:ea typeface="微软雅黑" panose="020B0503020204020204" pitchFamily="34" charset="-122"/>
              </a:rPr>
              <a:t>地址 进程</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rpcinfo</a:t>
            </a:r>
            <a:r>
              <a:rPr lang="en-US" altLang="zh-CN" sz="2000" dirty="0">
                <a:solidFill>
                  <a:srgbClr val="4C6062"/>
                </a:solidFill>
                <a:latin typeface="微软雅黑" panose="020B0503020204020204" pitchFamily="34" charset="-122"/>
                <a:ea typeface="微软雅黑" panose="020B0503020204020204" pitchFamily="34" charset="-122"/>
              </a:rPr>
              <a:t> -u 192.168.10.1 </a:t>
            </a:r>
            <a:r>
              <a:rPr lang="en-US" altLang="zh-CN" sz="2000" dirty="0" err="1">
                <a:solidFill>
                  <a:srgbClr val="4C6062"/>
                </a:solidFill>
                <a:latin typeface="微软雅黑" panose="020B0503020204020204" pitchFamily="34" charset="-122"/>
                <a:ea typeface="微软雅黑" panose="020B0503020204020204" pitchFamily="34" charset="-122"/>
              </a:rPr>
              <a:t>rpcbind</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program 100000 version 2 ready and waiting</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program 100000 version 3 ready and waiting</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program 100000 version 4 ready and waiting</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3" name="图片 2"/>
          <p:cNvPicPr>
            <a:picLocks noChangeAspect="1"/>
          </p:cNvPicPr>
          <p:nvPr/>
        </p:nvPicPr>
        <p:blipFill>
          <a:blip r:embed="rId1"/>
          <a:stretch>
            <a:fillRect/>
          </a:stretch>
        </p:blipFill>
        <p:spPr>
          <a:xfrm flipV="1">
            <a:off x="860249" y="2103911"/>
            <a:ext cx="10344325" cy="3992882"/>
          </a:xfrm>
          <a:prstGeom prst="rect">
            <a:avLst/>
          </a:prstGeom>
        </p:spPr>
      </p:pic>
    </p:spTree>
  </p:cSld>
  <p:clrMapOvr>
    <a:masterClrMapping/>
  </p:clrMapOvr>
  <p:transition spd="slow">
    <p:push/>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企业</a:t>
            </a:r>
            <a:r>
              <a:rPr lang="en-US" altLang="zh-CN" dirty="0"/>
              <a:t>NFS</a:t>
            </a:r>
            <a:r>
              <a:rPr lang="zh-CN" altLang="en-US" dirty="0"/>
              <a:t>服务器实用案例</a:t>
            </a:r>
            <a:endParaRPr lang="zh-CN" altLang="en-US" b="0" dirty="0"/>
          </a:p>
        </p:txBody>
      </p:sp>
      <p:sp>
        <p:nvSpPr>
          <p:cNvPr id="2" name="文本框 1"/>
          <p:cNvSpPr txBox="1"/>
          <p:nvPr/>
        </p:nvSpPr>
        <p:spPr>
          <a:xfrm>
            <a:off x="984793" y="1471587"/>
            <a:ext cx="9888772" cy="4269887"/>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7</a:t>
            </a:r>
            <a:r>
              <a:rPr lang="zh-CN" altLang="en-US" sz="2000" dirty="0">
                <a:solidFill>
                  <a:srgbClr val="4C6062"/>
                </a:solidFill>
                <a:latin typeface="微软雅黑" panose="020B0503020204020204" pitchFamily="34" charset="-122"/>
                <a:ea typeface="微软雅黑" panose="020B0503020204020204" pitchFamily="34" charset="-122"/>
              </a:rPr>
              <a:t>）统信</a:t>
            </a:r>
            <a:r>
              <a:rPr lang="en-US" altLang="zh-CN" sz="2000" dirty="0">
                <a:solidFill>
                  <a:srgbClr val="4C6062"/>
                </a:solidFill>
                <a:latin typeface="微软雅黑" panose="020B0503020204020204" pitchFamily="34" charset="-122"/>
                <a:ea typeface="微软雅黑" panose="020B0503020204020204" pitchFamily="34" charset="-122"/>
              </a:rPr>
              <a:t>UOS V20</a:t>
            </a:r>
            <a:r>
              <a:rPr lang="zh-CN" altLang="en-US" sz="2000" dirty="0">
                <a:solidFill>
                  <a:srgbClr val="4C6062"/>
                </a:solidFill>
                <a:latin typeface="微软雅黑" panose="020B0503020204020204" pitchFamily="34" charset="-122"/>
                <a:ea typeface="微软雅黑" panose="020B0503020204020204" pitchFamily="34" charset="-122"/>
              </a:rPr>
              <a:t>客户端测试（</a:t>
            </a:r>
            <a:r>
              <a:rPr lang="en-US" altLang="zh-CN" sz="2000" dirty="0">
                <a:solidFill>
                  <a:srgbClr val="4C6062"/>
                </a:solidFill>
                <a:latin typeface="微软雅黑" panose="020B0503020204020204" pitchFamily="34" charset="-122"/>
                <a:ea typeface="微软雅黑" panose="020B0503020204020204" pitchFamily="34" charset="-122"/>
              </a:rPr>
              <a:t>192.168.10.20</a:t>
            </a:r>
            <a:r>
              <a:rPr lang="zh-CN" altLang="en-US" sz="2000" dirty="0">
                <a:solidFill>
                  <a:srgbClr val="4C6062"/>
                </a:solidFill>
                <a:latin typeface="微软雅黑" panose="020B0503020204020204" pitchFamily="34" charset="-122"/>
                <a:ea typeface="微软雅黑" panose="020B0503020204020204" pitchFamily="34" charset="-122"/>
              </a:rPr>
              <a:t>）。</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① 查看</a:t>
            </a:r>
            <a:r>
              <a:rPr lang="en-US" altLang="zh-CN" sz="2000" dirty="0">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服务器共享目录。</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格式为：</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showmount</a:t>
            </a:r>
            <a:r>
              <a:rPr lang="en-US" altLang="zh-CN" sz="2000" dirty="0">
                <a:solidFill>
                  <a:srgbClr val="4C6062"/>
                </a:solidFill>
                <a:latin typeface="微软雅黑" panose="020B0503020204020204" pitchFamily="34" charset="-122"/>
                <a:ea typeface="微软雅黑" panose="020B0503020204020204" pitchFamily="34" charset="-122"/>
              </a:rPr>
              <a:t> -e IP</a:t>
            </a:r>
            <a:r>
              <a:rPr lang="zh-CN" altLang="en-US" sz="2000" dirty="0">
                <a:solidFill>
                  <a:srgbClr val="4C6062"/>
                </a:solidFill>
                <a:latin typeface="微软雅黑" panose="020B0503020204020204" pitchFamily="34" charset="-122"/>
                <a:ea typeface="微软雅黑" panose="020B0503020204020204" pitchFamily="34" charset="-122"/>
              </a:rPr>
              <a:t>地址（显示</a:t>
            </a:r>
            <a:r>
              <a:rPr lang="en-US" altLang="zh-CN" sz="2000" dirty="0">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服务器的所有共享目录）</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showmount</a:t>
            </a:r>
            <a:r>
              <a:rPr lang="en-US" altLang="zh-CN" sz="2000" dirty="0">
                <a:solidFill>
                  <a:srgbClr val="4C6062"/>
                </a:solidFill>
                <a:latin typeface="微软雅黑" panose="020B0503020204020204" pitchFamily="34" charset="-122"/>
                <a:ea typeface="微软雅黑" panose="020B0503020204020204" pitchFamily="34" charset="-122"/>
              </a:rPr>
              <a:t> -d IP</a:t>
            </a:r>
            <a:r>
              <a:rPr lang="zh-CN" altLang="en-US" sz="2000" dirty="0">
                <a:solidFill>
                  <a:srgbClr val="4C6062"/>
                </a:solidFill>
                <a:latin typeface="微软雅黑" panose="020B0503020204020204" pitchFamily="34" charset="-122"/>
                <a:ea typeface="微软雅黑" panose="020B0503020204020204" pitchFamily="34" charset="-122"/>
              </a:rPr>
              <a:t>地址（仅显示被客户端挂载的共享目录）</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showmount</a:t>
            </a:r>
            <a:r>
              <a:rPr lang="en-US" altLang="zh-CN" sz="2000" dirty="0">
                <a:solidFill>
                  <a:srgbClr val="4C6062"/>
                </a:solidFill>
                <a:latin typeface="微软雅黑" panose="020B0503020204020204" pitchFamily="34" charset="-122"/>
                <a:ea typeface="微软雅黑" panose="020B0503020204020204" pitchFamily="34" charset="-122"/>
              </a:rPr>
              <a:t>  -e    192.168.10.1</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showmount</a:t>
            </a:r>
            <a:r>
              <a:rPr lang="en-US" altLang="zh-CN" sz="2000" dirty="0">
                <a:solidFill>
                  <a:srgbClr val="4C6062"/>
                </a:solidFill>
                <a:latin typeface="微软雅黑" panose="020B0503020204020204" pitchFamily="34" charset="-122"/>
                <a:ea typeface="微软雅黑" panose="020B0503020204020204" pitchFamily="34" charset="-122"/>
              </a:rPr>
              <a:t>  -d    192.168.10.1</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3" name="图片 2"/>
          <p:cNvPicPr>
            <a:picLocks noChangeAspect="1"/>
          </p:cNvPicPr>
          <p:nvPr/>
        </p:nvPicPr>
        <p:blipFill>
          <a:blip r:embed="rId1"/>
          <a:stretch>
            <a:fillRect/>
          </a:stretch>
        </p:blipFill>
        <p:spPr>
          <a:xfrm flipV="1">
            <a:off x="860249" y="3124992"/>
            <a:ext cx="10344325" cy="2118353"/>
          </a:xfrm>
          <a:prstGeom prst="rect">
            <a:avLst/>
          </a:prstGeom>
        </p:spPr>
      </p:pic>
    </p:spTree>
  </p:cSld>
  <p:clrMapOvr>
    <a:masterClrMapping/>
  </p:clrMapOvr>
  <p:transition spd="slow">
    <p:push/>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企业</a:t>
            </a:r>
            <a:r>
              <a:rPr lang="en-US" altLang="zh-CN" dirty="0"/>
              <a:t>NFS</a:t>
            </a:r>
            <a:r>
              <a:rPr lang="zh-CN" altLang="en-US" dirty="0"/>
              <a:t>服务器实用案例</a:t>
            </a:r>
            <a:endParaRPr lang="zh-CN" altLang="en-US" b="0" dirty="0"/>
          </a:p>
        </p:txBody>
      </p:sp>
      <p:sp>
        <p:nvSpPr>
          <p:cNvPr id="2" name="文本框 1"/>
          <p:cNvSpPr txBox="1"/>
          <p:nvPr/>
        </p:nvSpPr>
        <p:spPr>
          <a:xfrm>
            <a:off x="984793" y="1471587"/>
            <a:ext cx="9888772" cy="4269887"/>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② 在</a:t>
            </a:r>
            <a:r>
              <a:rPr lang="en-US" altLang="zh-CN" sz="2000" dirty="0">
                <a:solidFill>
                  <a:srgbClr val="4C6062"/>
                </a:solidFill>
                <a:latin typeface="微软雅黑" panose="020B0503020204020204" pitchFamily="34" charset="-122"/>
                <a:ea typeface="微软雅黑" panose="020B0503020204020204" pitchFamily="34" charset="-122"/>
              </a:rPr>
              <a:t>Client1</a:t>
            </a:r>
            <a:r>
              <a:rPr lang="zh-CN" altLang="en-US" sz="2000" dirty="0">
                <a:solidFill>
                  <a:srgbClr val="4C6062"/>
                </a:solidFill>
                <a:latin typeface="微软雅黑" panose="020B0503020204020204" pitchFamily="34" charset="-122"/>
                <a:ea typeface="微软雅黑" panose="020B0503020204020204" pitchFamily="34" charset="-122"/>
              </a:rPr>
              <a:t>上挂载及卸载</a:t>
            </a:r>
            <a:r>
              <a:rPr lang="en-US" altLang="zh-CN" sz="2000" dirty="0">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mount -t </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 NFS</a:t>
            </a:r>
            <a:r>
              <a:rPr lang="zh-CN" altLang="en-US" sz="2000" dirty="0">
                <a:solidFill>
                  <a:srgbClr val="4C6062"/>
                </a:solidFill>
                <a:latin typeface="微软雅黑" panose="020B0503020204020204" pitchFamily="34" charset="-122"/>
                <a:ea typeface="微软雅黑" panose="020B0503020204020204" pitchFamily="34" charset="-122"/>
              </a:rPr>
              <a:t>服务器</a:t>
            </a:r>
            <a:r>
              <a:rPr lang="en-US" altLang="zh-CN" sz="2000" dirty="0">
                <a:solidFill>
                  <a:srgbClr val="4C6062"/>
                </a:solidFill>
                <a:latin typeface="微软雅黑" panose="020B0503020204020204" pitchFamily="34" charset="-122"/>
                <a:ea typeface="微软雅黑" panose="020B0503020204020204" pitchFamily="34" charset="-122"/>
              </a:rPr>
              <a:t>IP</a:t>
            </a:r>
            <a:r>
              <a:rPr lang="zh-CN" altLang="en-US" sz="2000" dirty="0">
                <a:solidFill>
                  <a:srgbClr val="4C6062"/>
                </a:solidFill>
                <a:latin typeface="微软雅黑" panose="020B0503020204020204" pitchFamily="34" charset="-122"/>
                <a:ea typeface="微软雅黑" panose="020B0503020204020204" pitchFamily="34" charset="-122"/>
              </a:rPr>
              <a:t>地址或主机名：共享名 本地挂载点</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[root@Client1 ~]# </a:t>
            </a:r>
            <a:r>
              <a:rPr lang="en-US" altLang="zh-CN" sz="2000" dirty="0" err="1">
                <a:solidFill>
                  <a:srgbClr val="4C6062"/>
                </a:solidFill>
                <a:latin typeface="微软雅黑" panose="020B0503020204020204" pitchFamily="34" charset="-122"/>
                <a:ea typeface="微软雅黑" panose="020B0503020204020204" pitchFamily="34" charset="-122"/>
              </a:rPr>
              <a:t>mkdir</a:t>
            </a:r>
            <a:r>
              <a:rPr lang="en-US" altLang="zh-CN" sz="2000" dirty="0">
                <a:solidFill>
                  <a:srgbClr val="4C6062"/>
                </a:solidFill>
                <a:latin typeface="微软雅黑" panose="020B0503020204020204" pitchFamily="34" charset="-122"/>
                <a:ea typeface="微软雅黑" panose="020B0503020204020204" pitchFamily="34" charset="-122"/>
              </a:rPr>
              <a:t> -p /</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/pub1  /</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/test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[root@Client1 ~]# </a:t>
            </a:r>
            <a:r>
              <a:rPr lang="en-US" altLang="zh-CN" sz="2000" dirty="0" err="1">
                <a:solidFill>
                  <a:srgbClr val="4C6062"/>
                </a:solidFill>
                <a:latin typeface="微软雅黑" panose="020B0503020204020204" pitchFamily="34" charset="-122"/>
                <a:ea typeface="微软雅黑" panose="020B0503020204020204" pitchFamily="34" charset="-122"/>
              </a:rPr>
              <a:t>dnf</a:t>
            </a:r>
            <a:r>
              <a:rPr lang="en-US" altLang="zh-CN" sz="2000" dirty="0">
                <a:solidFill>
                  <a:srgbClr val="4C6062"/>
                </a:solidFill>
                <a:latin typeface="微软雅黑" panose="020B0503020204020204" pitchFamily="34" charset="-122"/>
                <a:ea typeface="微软雅黑" panose="020B0503020204020204" pitchFamily="34" charset="-122"/>
              </a:rPr>
              <a:t> install </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-utils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[root@Client1 ~]# mount  -t  </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  192.168.10.1:/pub1  /</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/pub1</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[root@Client1 ~]# mount  -t  </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  192.168.10.1:/</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/works  /</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nfs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[root@Client1 ~]# mount  -t  </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  192.168.10.1:/</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/test    /</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/test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[root@Client1 ~]# cd /</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/pub1</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root@Client</a:t>
            </a:r>
            <a:r>
              <a:rPr lang="en-US" altLang="zh-CN" sz="2000" dirty="0">
                <a:solidFill>
                  <a:srgbClr val="4C6062"/>
                </a:solidFill>
                <a:latin typeface="微软雅黑" panose="020B0503020204020204" pitchFamily="34" charset="-122"/>
                <a:ea typeface="微软雅黑" panose="020B0503020204020204" pitchFamily="34" charset="-122"/>
              </a:rPr>
              <a:t> pub1]# ls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3" name="图片 2"/>
          <p:cNvPicPr>
            <a:picLocks noChangeAspect="1"/>
          </p:cNvPicPr>
          <p:nvPr/>
        </p:nvPicPr>
        <p:blipFill>
          <a:blip r:embed="rId1"/>
          <a:stretch>
            <a:fillRect/>
          </a:stretch>
        </p:blipFill>
        <p:spPr>
          <a:xfrm flipV="1">
            <a:off x="860249" y="2058193"/>
            <a:ext cx="10344325" cy="3185151"/>
          </a:xfrm>
          <a:prstGeom prst="rect">
            <a:avLst/>
          </a:prstGeom>
        </p:spPr>
      </p:pic>
    </p:spTree>
  </p:cSld>
  <p:clrMapOvr>
    <a:masterClrMapping/>
  </p:clrMapOvr>
  <p:transition spd="slow">
    <p:push/>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企业</a:t>
            </a:r>
            <a:r>
              <a:rPr lang="en-US" altLang="zh-CN" dirty="0"/>
              <a:t>NFS</a:t>
            </a:r>
            <a:r>
              <a:rPr lang="zh-CN" altLang="en-US" dirty="0"/>
              <a:t>服务器实用案例</a:t>
            </a:r>
            <a:endParaRPr lang="zh-CN" altLang="en-US" b="0" dirty="0"/>
          </a:p>
        </p:txBody>
      </p:sp>
      <p:sp>
        <p:nvSpPr>
          <p:cNvPr id="2" name="文本框 1"/>
          <p:cNvSpPr txBox="1"/>
          <p:nvPr/>
        </p:nvSpPr>
        <p:spPr>
          <a:xfrm>
            <a:off x="984793" y="1471587"/>
            <a:ext cx="9888772" cy="4808496"/>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② 在</a:t>
            </a:r>
            <a:r>
              <a:rPr lang="en-US" altLang="zh-CN" sz="2000" dirty="0">
                <a:solidFill>
                  <a:srgbClr val="4C6062"/>
                </a:solidFill>
                <a:latin typeface="微软雅黑" panose="020B0503020204020204" pitchFamily="34" charset="-122"/>
                <a:ea typeface="微软雅黑" panose="020B0503020204020204" pitchFamily="34" charset="-122"/>
              </a:rPr>
              <a:t>Client1</a:t>
            </a:r>
            <a:r>
              <a:rPr lang="zh-CN" altLang="en-US" sz="2000" dirty="0">
                <a:solidFill>
                  <a:srgbClr val="4C6062"/>
                </a:solidFill>
                <a:latin typeface="微软雅黑" panose="020B0503020204020204" pitchFamily="34" charset="-122"/>
                <a:ea typeface="微软雅黑" panose="020B0503020204020204" pitchFamily="34" charset="-122"/>
              </a:rPr>
              <a:t>上挂载及卸载</a:t>
            </a:r>
            <a:r>
              <a:rPr lang="en-US" altLang="zh-CN" sz="2000" dirty="0">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[root@Client1 media]# </a:t>
            </a:r>
            <a:r>
              <a:rPr lang="en-US" altLang="zh-CN" sz="2000" dirty="0" err="1">
                <a:solidFill>
                  <a:srgbClr val="4C6062"/>
                </a:solidFill>
                <a:latin typeface="微软雅黑" panose="020B0503020204020204" pitchFamily="34" charset="-122"/>
                <a:ea typeface="微软雅黑" panose="020B0503020204020204" pitchFamily="34" charset="-122"/>
              </a:rPr>
              <a:t>mkdir</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df</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mkdir</a:t>
            </a: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无法创建目录 “</a:t>
            </a:r>
            <a:r>
              <a:rPr lang="en-US" altLang="zh-CN" sz="2000" dirty="0" err="1">
                <a:solidFill>
                  <a:srgbClr val="4C6062"/>
                </a:solidFill>
                <a:latin typeface="微软雅黑" panose="020B0503020204020204" pitchFamily="34" charset="-122"/>
                <a:ea typeface="微软雅黑" panose="020B0503020204020204" pitchFamily="34" charset="-122"/>
              </a:rPr>
              <a:t>df</a:t>
            </a: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只读文件系统  		</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只读系统</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[root@Client1 pub1]# cd /</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nfs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[root@Client1 </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mkdir</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df</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mkdir</a:t>
            </a: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无法创建目录 “</a:t>
            </a:r>
            <a:r>
              <a:rPr lang="en-US" altLang="zh-CN" sz="2000" dirty="0" err="1">
                <a:solidFill>
                  <a:srgbClr val="4C6062"/>
                </a:solidFill>
                <a:latin typeface="微软雅黑" panose="020B0503020204020204" pitchFamily="34" charset="-122"/>
                <a:ea typeface="微软雅黑" panose="020B0503020204020204" pitchFamily="34" charset="-122"/>
              </a:rPr>
              <a:t>df</a:t>
            </a: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只读文件系统  		</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不能写入目录</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[root@Client1 </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 cd /</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/test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[root@Client1 test]# </a:t>
            </a:r>
            <a:r>
              <a:rPr lang="en-US" altLang="zh-CN" sz="2000" dirty="0" err="1">
                <a:solidFill>
                  <a:srgbClr val="4C6062"/>
                </a:solidFill>
                <a:latin typeface="微软雅黑" panose="020B0503020204020204" pitchFamily="34" charset="-122"/>
                <a:ea typeface="微软雅黑" panose="020B0503020204020204" pitchFamily="34" charset="-122"/>
              </a:rPr>
              <a:t>mkdir</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df</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[root@Client1 test]# cd</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[root@Client1 ~]# </a:t>
            </a:r>
            <a:r>
              <a:rPr lang="en-US" altLang="zh-CN" sz="2000" dirty="0" err="1">
                <a:solidFill>
                  <a:srgbClr val="4C6062"/>
                </a:solidFill>
                <a:latin typeface="微软雅黑" panose="020B0503020204020204" pitchFamily="34" charset="-122"/>
                <a:ea typeface="微软雅黑" panose="020B0503020204020204" pitchFamily="34" charset="-122"/>
              </a:rPr>
              <a:t>umount</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/pub1 /</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/test 	#</a:t>
            </a:r>
            <a:r>
              <a:rPr lang="zh-CN" altLang="en-US" sz="2000" dirty="0">
                <a:solidFill>
                  <a:srgbClr val="4C6062"/>
                </a:solidFill>
                <a:latin typeface="微软雅黑" panose="020B0503020204020204" pitchFamily="34" charset="-122"/>
                <a:ea typeface="微软雅黑" panose="020B0503020204020204" pitchFamily="34" charset="-122"/>
              </a:rPr>
              <a:t>卸载，避免自动挂载受影响</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3" name="图片 2"/>
          <p:cNvPicPr>
            <a:picLocks noChangeAspect="1"/>
          </p:cNvPicPr>
          <p:nvPr/>
        </p:nvPicPr>
        <p:blipFill>
          <a:blip r:embed="rId1"/>
          <a:stretch>
            <a:fillRect/>
          </a:stretch>
        </p:blipFill>
        <p:spPr>
          <a:xfrm flipV="1">
            <a:off x="860249" y="1981992"/>
            <a:ext cx="10344325" cy="3810001"/>
          </a:xfrm>
          <a:prstGeom prst="rect">
            <a:avLst/>
          </a:prstGeom>
        </p:spPr>
      </p:pic>
    </p:spTree>
  </p:cSld>
  <p:clrMapOvr>
    <a:masterClrMapping/>
  </p:clrMapOvr>
  <p:transition spd="slow">
    <p:push/>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dirty="0"/>
          </a:p>
        </p:txBody>
      </p:sp>
      <p:sp>
        <p:nvSpPr>
          <p:cNvPr id="3" name="内容占位符 2"/>
          <p:cNvSpPr>
            <a:spLocks noGrp="1"/>
          </p:cNvSpPr>
          <p:nvPr>
            <p:ph idx="1"/>
          </p:nvPr>
        </p:nvSpPr>
        <p:spPr/>
        <p:txBody>
          <a:bodyPr/>
          <a:lstStyle/>
          <a:p>
            <a:endParaRPr lang="zh-CN" altLang="en-US"/>
          </a:p>
        </p:txBody>
      </p:sp>
      <p:sp>
        <p:nvSpPr>
          <p:cNvPr id="4" name="Freeform 3"/>
          <p:cNvSpPr/>
          <p:nvPr/>
        </p:nvSpPr>
        <p:spPr>
          <a:xfrm>
            <a:off x="-73026" y="0"/>
            <a:ext cx="12344401"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956175" y="967738"/>
            <a:ext cx="6668377" cy="3071649"/>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TextBox 1"/>
          <p:cNvSpPr txBox="1"/>
          <p:nvPr/>
        </p:nvSpPr>
        <p:spPr>
          <a:xfrm>
            <a:off x="2172326" y="711365"/>
            <a:ext cx="1359346" cy="886482"/>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思政</a:t>
            </a:r>
            <a:endParaRPr kumimoji="0" lang="en-US" altLang="zh-CN"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9" name="TextBox 1"/>
          <p:cNvSpPr txBox="1"/>
          <p:nvPr/>
        </p:nvSpPr>
        <p:spPr>
          <a:xfrm>
            <a:off x="2233987" y="1642914"/>
            <a:ext cx="1261564" cy="272596"/>
          </a:xfrm>
          <a:prstGeom prst="rect">
            <a:avLst/>
          </a:prstGeom>
          <a:noFill/>
        </p:spPr>
        <p:txBody>
          <a:bodyPr wrap="none" lIns="0" tIns="0" rIns="0" bIns="60981" rtlCol="0">
            <a:spAutoFit/>
          </a:bodyPr>
          <a:lstStyle/>
          <a:p>
            <a:pPr marL="0" marR="0" lvl="0" indent="0" algn="l" defTabSz="1219200" rtl="0" eaLnBrk="1" fontAlgn="auto" latinLnBrk="0" hangingPunct="1">
              <a:lnSpc>
                <a:spcPts val="1600"/>
              </a:lnSpc>
              <a:spcBef>
                <a:spcPts val="0"/>
              </a:spcBef>
              <a:spcAft>
                <a:spcPts val="0"/>
              </a:spcAft>
              <a:buClrTx/>
              <a:buSzTx/>
              <a:buFontTx/>
              <a:buNone/>
              <a:defRPr/>
            </a:pPr>
            <a:r>
              <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IDEOLOGY</a:t>
            </a:r>
            <a:endPar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1"/>
          <p:cNvSpPr txBox="1"/>
          <p:nvPr/>
        </p:nvSpPr>
        <p:spPr>
          <a:xfrm>
            <a:off x="3567791" y="762794"/>
            <a:ext cx="718145" cy="810436"/>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目标</a:t>
            </a:r>
            <a:endParaRPr kumimoji="0" lang="en-US" altLang="zh-CN"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11" name="矩形 10"/>
          <p:cNvSpPr/>
          <p:nvPr/>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301" name="Rectangle 3"/>
          <p:cNvSpPr txBox="1">
            <a:spLocks noRot="1" noChangeArrowheads="1"/>
          </p:cNvSpPr>
          <p:nvPr/>
        </p:nvSpPr>
        <p:spPr>
          <a:xfrm>
            <a:off x="-85726" y="1642914"/>
            <a:ext cx="5797549" cy="4270375"/>
          </a:xfrm>
          <a:prstGeom prst="rect">
            <a:avLst/>
          </a:prstGeom>
        </p:spPr>
        <p:txBody>
          <a:bodyPr vert="horz" lIns="121917" tIns="60958" rIns="121917" bIns="60958" rtlCol="0">
            <a:normAutofit/>
          </a:bodyPr>
          <a:lst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457200" marR="0" lvl="0" indent="-457200" algn="l" defTabSz="1219200" rtl="0" eaLnBrk="1" fontAlgn="auto" latinLnBrk="0" hangingPunct="1">
              <a:lnSpc>
                <a:spcPct val="100000"/>
              </a:lnSpc>
              <a:spcBef>
                <a:spcPct val="20000"/>
              </a:spcBef>
              <a:spcAft>
                <a:spcPts val="0"/>
              </a:spcAft>
              <a:buClrTx/>
              <a:buSzPct val="80000"/>
              <a:buFont typeface="Wingdings" panose="05000000000000000000" pitchFamily="2" charset="2"/>
              <a:buChar char="l"/>
              <a:defRPr/>
            </a:pPr>
            <a:endParaRPr kumimoji="0" lang="zh-CN" altLang="en-US" sz="2000" b="0" i="0" u="none" strike="noStrike" kern="1200" cap="none" spc="0" normalizeH="0" baseline="0" noProof="0" dirty="0">
              <a:ln>
                <a:noFill/>
              </a:ln>
              <a:solidFill>
                <a:prstClr val="black"/>
              </a:solidFill>
              <a:effectLst/>
              <a:uLnTx/>
              <a:uFillTx/>
              <a:latin typeface="Arial" panose="020B0604020202020204"/>
              <a:ea typeface="微软雅黑" panose="020B0503020204020204" pitchFamily="34" charset="-122"/>
              <a:cs typeface="+mn-cs"/>
            </a:endParaRPr>
          </a:p>
        </p:txBody>
      </p:sp>
      <p:cxnSp>
        <p:nvCxnSpPr>
          <p:cNvPr id="320" name="直接连接符 319"/>
          <p:cNvCxnSpPr/>
          <p:nvPr/>
        </p:nvCxnSpPr>
        <p:spPr>
          <a:xfrm>
            <a:off x="-73026" y="212650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1" name="直接连接符 320"/>
          <p:cNvCxnSpPr/>
          <p:nvPr/>
        </p:nvCxnSpPr>
        <p:spPr>
          <a:xfrm>
            <a:off x="-73026" y="229795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2" name="直接连接符 321"/>
          <p:cNvCxnSpPr/>
          <p:nvPr/>
        </p:nvCxnSpPr>
        <p:spPr>
          <a:xfrm>
            <a:off x="-73026" y="245511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3" name="直接连接符 322"/>
          <p:cNvCxnSpPr/>
          <p:nvPr/>
        </p:nvCxnSpPr>
        <p:spPr>
          <a:xfrm>
            <a:off x="-73026" y="262656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4" name="直接连接符 323"/>
          <p:cNvCxnSpPr/>
          <p:nvPr/>
        </p:nvCxnSpPr>
        <p:spPr>
          <a:xfrm>
            <a:off x="-73026" y="282019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5" name="直接连接符 324"/>
          <p:cNvCxnSpPr/>
          <p:nvPr/>
        </p:nvCxnSpPr>
        <p:spPr>
          <a:xfrm>
            <a:off x="-73026" y="299164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6" name="直接连接符 325"/>
          <p:cNvCxnSpPr/>
          <p:nvPr/>
        </p:nvCxnSpPr>
        <p:spPr>
          <a:xfrm>
            <a:off x="-73026" y="314880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7" name="直接连接符 326"/>
          <p:cNvCxnSpPr/>
          <p:nvPr/>
        </p:nvCxnSpPr>
        <p:spPr>
          <a:xfrm>
            <a:off x="-73026" y="332025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5379881" y="1383208"/>
            <a:ext cx="5797549" cy="1689373"/>
          </a:xfrm>
          <a:prstGeom prst="rect">
            <a:avLst/>
          </a:prstGeom>
          <a:noFill/>
        </p:spPr>
        <p:txBody>
          <a:bodyPr wrap="square">
            <a:spAutoFit/>
          </a:bodyPr>
          <a:lstStyle/>
          <a:p>
            <a:pPr marL="0" marR="0" lvl="0" indent="0" algn="l" defTabSz="12192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    “观众器者为良匠，观众病者为良医。”</a:t>
            </a:r>
            <a:endPar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endParaRPr>
          </a:p>
          <a:p>
            <a:pPr marL="0" marR="0" lvl="0" indent="0" algn="l" defTabSz="12192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“为学日益，为道日损。”青年学生要多动手、多动脑，只有多实践，多积累，才能提高技艺，也才能成为优秀的“工匠”。</a:t>
            </a:r>
            <a:endPar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企业</a:t>
            </a:r>
            <a:r>
              <a:rPr lang="en-US" altLang="zh-CN" dirty="0"/>
              <a:t>NFS</a:t>
            </a:r>
            <a:r>
              <a:rPr lang="zh-CN" altLang="en-US" dirty="0"/>
              <a:t>服务器实用案例</a:t>
            </a:r>
            <a:endParaRPr lang="zh-CN" altLang="en-US" b="0" dirty="0"/>
          </a:p>
        </p:txBody>
      </p:sp>
      <p:sp>
        <p:nvSpPr>
          <p:cNvPr id="2" name="文本框 1"/>
          <p:cNvSpPr txBox="1"/>
          <p:nvPr/>
        </p:nvSpPr>
        <p:spPr>
          <a:xfrm>
            <a:off x="984793" y="1471587"/>
            <a:ext cx="9888772" cy="4808496"/>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8</a:t>
            </a:r>
            <a:r>
              <a:rPr lang="zh-CN" altLang="en-US" sz="2000" dirty="0">
                <a:solidFill>
                  <a:srgbClr val="4C6062"/>
                </a:solidFill>
                <a:latin typeface="微软雅黑" panose="020B0503020204020204" pitchFamily="34" charset="-122"/>
                <a:ea typeface="微软雅黑" panose="020B0503020204020204" pitchFamily="34" charset="-122"/>
              </a:rPr>
              <a:t>）测试自动挂载是否成功。</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① 在</a:t>
            </a:r>
            <a:r>
              <a:rPr lang="en-US" altLang="zh-CN" sz="2000" dirty="0">
                <a:solidFill>
                  <a:srgbClr val="4C6062"/>
                </a:solidFill>
                <a:latin typeface="微软雅黑" panose="020B0503020204020204" pitchFamily="34" charset="-122"/>
                <a:ea typeface="微软雅黑" panose="020B0503020204020204" pitchFamily="34" charset="-122"/>
              </a:rPr>
              <a:t>Client1</a:t>
            </a:r>
            <a:r>
              <a:rPr lang="zh-CN" altLang="en-US" sz="2000" dirty="0">
                <a:solidFill>
                  <a:srgbClr val="4C6062"/>
                </a:solidFill>
                <a:latin typeface="微软雅黑" panose="020B0503020204020204" pitchFamily="34" charset="-122"/>
                <a:ea typeface="微软雅黑" panose="020B0503020204020204" pitchFamily="34" charset="-122"/>
              </a:rPr>
              <a:t>上启动自动挂载</a:t>
            </a:r>
            <a:r>
              <a:rPr lang="en-US" altLang="zh-CN" sz="2000" dirty="0">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Client1</a:t>
            </a:r>
            <a:r>
              <a:rPr lang="zh-CN" altLang="en-US" sz="2000" dirty="0">
                <a:solidFill>
                  <a:srgbClr val="4C6062"/>
                </a:solidFill>
                <a:latin typeface="微软雅黑" panose="020B0503020204020204" pitchFamily="34" charset="-122"/>
                <a:ea typeface="微软雅黑" panose="020B0503020204020204" pitchFamily="34" charset="-122"/>
              </a:rPr>
              <a:t>上使用</a:t>
            </a:r>
            <a:r>
              <a:rPr lang="en-US" altLang="zh-CN" sz="2000" dirty="0">
                <a:solidFill>
                  <a:srgbClr val="4C6062"/>
                </a:solidFill>
                <a:latin typeface="微软雅黑" panose="020B0503020204020204" pitchFamily="34" charset="-122"/>
                <a:ea typeface="微软雅黑" panose="020B0503020204020204" pitchFamily="34" charset="-122"/>
              </a:rPr>
              <a:t>vim</a:t>
            </a:r>
            <a:r>
              <a:rPr lang="zh-CN" altLang="en-US" sz="2000" dirty="0">
                <a:solidFill>
                  <a:srgbClr val="4C6062"/>
                </a:solidFill>
                <a:latin typeface="微软雅黑" panose="020B0503020204020204" pitchFamily="34" charset="-122"/>
                <a:ea typeface="微软雅黑" panose="020B0503020204020204" pitchFamily="34" charset="-122"/>
              </a:rPr>
              <a:t>编辑</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fstab</a:t>
            </a:r>
            <a:r>
              <a:rPr lang="zh-CN" altLang="en-US" sz="2000" dirty="0">
                <a:solidFill>
                  <a:srgbClr val="4C6062"/>
                </a:solidFill>
                <a:latin typeface="微软雅黑" panose="020B0503020204020204" pitchFamily="34" charset="-122"/>
                <a:ea typeface="微软雅黑" panose="020B0503020204020204" pitchFamily="34" charset="-122"/>
              </a:rPr>
              <a:t>，在该文件中增加一行。</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192.168.10.1:/</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/works      /</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/test    </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      defaults  0  0</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② 使用</a:t>
            </a:r>
            <a:r>
              <a:rPr lang="en-US" altLang="zh-CN" sz="2000" dirty="0">
                <a:solidFill>
                  <a:srgbClr val="4C6062"/>
                </a:solidFill>
                <a:latin typeface="微软雅黑" panose="020B0503020204020204" pitchFamily="34" charset="-122"/>
                <a:ea typeface="微软雅黑" panose="020B0503020204020204" pitchFamily="34" charset="-122"/>
              </a:rPr>
              <a:t>reboot</a:t>
            </a:r>
            <a:r>
              <a:rPr lang="zh-CN" altLang="en-US" sz="2000" dirty="0">
                <a:solidFill>
                  <a:srgbClr val="4C6062"/>
                </a:solidFill>
                <a:latin typeface="微软雅黑" panose="020B0503020204020204" pitchFamily="34" charset="-122"/>
                <a:ea typeface="微软雅黑" panose="020B0503020204020204" pitchFamily="34" charset="-122"/>
              </a:rPr>
              <a:t>命令重启</a:t>
            </a:r>
            <a:r>
              <a:rPr lang="en-US" altLang="zh-CN" sz="2000" dirty="0">
                <a:solidFill>
                  <a:srgbClr val="4C6062"/>
                </a:solidFill>
                <a:latin typeface="微软雅黑" panose="020B0503020204020204" pitchFamily="34" charset="-122"/>
                <a:ea typeface="微软雅黑" panose="020B0503020204020204" pitchFamily="34" charset="-122"/>
              </a:rPr>
              <a:t>Client1</a:t>
            </a:r>
            <a:r>
              <a:rPr lang="zh-CN" altLang="en-US" sz="2000" dirty="0">
                <a:solidFill>
                  <a:srgbClr val="4C6062"/>
                </a:solidFill>
                <a:latin typeface="微软雅黑" panose="020B0503020204020204" pitchFamily="34" charset="-122"/>
                <a:ea typeface="微软雅黑" panose="020B0503020204020204" pitchFamily="34" charset="-122"/>
              </a:rPr>
              <a:t>系统。</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③ 在</a:t>
            </a:r>
            <a:r>
              <a:rPr lang="en-US" altLang="zh-CN" sz="2000" dirty="0">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服务器</a:t>
            </a:r>
            <a:r>
              <a:rPr lang="en-US" altLang="zh-CN" sz="2000" dirty="0">
                <a:solidFill>
                  <a:srgbClr val="4C6062"/>
                </a:solidFill>
                <a:latin typeface="微软雅黑" panose="020B0503020204020204" pitchFamily="34" charset="-122"/>
                <a:ea typeface="微软雅黑" panose="020B0503020204020204" pitchFamily="34" charset="-122"/>
              </a:rPr>
              <a:t>Server01</a:t>
            </a:r>
            <a:r>
              <a:rPr lang="zh-CN" altLang="en-US" sz="2000" dirty="0">
                <a:solidFill>
                  <a:srgbClr val="4C6062"/>
                </a:solidFill>
                <a:latin typeface="微软雅黑" panose="020B0503020204020204" pitchFamily="34" charset="-122"/>
                <a:ea typeface="微软雅黑" panose="020B0503020204020204" pitchFamily="34" charset="-122"/>
              </a:rPr>
              <a:t>的</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/test</a:t>
            </a:r>
            <a:r>
              <a:rPr lang="zh-CN" altLang="en-US" sz="2000" dirty="0">
                <a:solidFill>
                  <a:srgbClr val="4C6062"/>
                </a:solidFill>
                <a:latin typeface="微软雅黑" panose="020B0503020204020204" pitchFamily="34" charset="-122"/>
                <a:ea typeface="微软雅黑" panose="020B0503020204020204" pitchFamily="34" charset="-122"/>
              </a:rPr>
              <a:t>目录中新建文件和文件夹供测试用。</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mkdir</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/works/</a:t>
            </a:r>
            <a:r>
              <a:rPr lang="en-US" altLang="zh-CN" sz="2000" dirty="0" err="1">
                <a:solidFill>
                  <a:srgbClr val="4C6062"/>
                </a:solidFill>
                <a:latin typeface="微软雅黑" panose="020B0503020204020204" pitchFamily="34" charset="-122"/>
                <a:ea typeface="微软雅黑" panose="020B0503020204020204" pitchFamily="34" charset="-122"/>
              </a:rPr>
              <a:t>dirtest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touch /</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/works/</a:t>
            </a:r>
            <a:r>
              <a:rPr lang="en-US" altLang="zh-CN" sz="2000" dirty="0" err="1">
                <a:solidFill>
                  <a:srgbClr val="4C6062"/>
                </a:solidFill>
                <a:latin typeface="微软雅黑" panose="020B0503020204020204" pitchFamily="34" charset="-122"/>
                <a:ea typeface="微软雅黑" panose="020B0503020204020204" pitchFamily="34" charset="-122"/>
              </a:rPr>
              <a:t>filetest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3" name="图片 2"/>
          <p:cNvPicPr>
            <a:picLocks noChangeAspect="1"/>
          </p:cNvPicPr>
          <p:nvPr/>
        </p:nvPicPr>
        <p:blipFill>
          <a:blip r:embed="rId1"/>
          <a:stretch>
            <a:fillRect/>
          </a:stretch>
        </p:blipFill>
        <p:spPr>
          <a:xfrm flipV="1">
            <a:off x="860249" y="3048792"/>
            <a:ext cx="10344325" cy="685801"/>
          </a:xfrm>
          <a:prstGeom prst="rect">
            <a:avLst/>
          </a:prstGeom>
        </p:spPr>
      </p:pic>
      <p:pic>
        <p:nvPicPr>
          <p:cNvPr id="5" name="图片 4"/>
          <p:cNvPicPr>
            <a:picLocks noChangeAspect="1"/>
          </p:cNvPicPr>
          <p:nvPr/>
        </p:nvPicPr>
        <p:blipFill>
          <a:blip r:embed="rId1"/>
          <a:stretch>
            <a:fillRect/>
          </a:stretch>
        </p:blipFill>
        <p:spPr>
          <a:xfrm flipV="1">
            <a:off x="841375" y="4725193"/>
            <a:ext cx="10344325" cy="1066799"/>
          </a:xfrm>
          <a:prstGeom prst="rect">
            <a:avLst/>
          </a:prstGeom>
        </p:spPr>
      </p:pic>
    </p:spTree>
  </p:cSld>
  <p:clrMapOvr>
    <a:masterClrMapping/>
  </p:clrMapOvr>
  <p:transition spd="slow">
    <p:push/>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企业</a:t>
            </a:r>
            <a:r>
              <a:rPr lang="en-US" altLang="zh-CN" dirty="0"/>
              <a:t>NFS</a:t>
            </a:r>
            <a:r>
              <a:rPr lang="zh-CN" altLang="en-US" dirty="0"/>
              <a:t>服务器实用案例</a:t>
            </a:r>
            <a:endParaRPr lang="zh-CN" altLang="en-US" b="0" dirty="0"/>
          </a:p>
        </p:txBody>
      </p:sp>
      <p:sp>
        <p:nvSpPr>
          <p:cNvPr id="2" name="文本框 1"/>
          <p:cNvSpPr txBox="1"/>
          <p:nvPr/>
        </p:nvSpPr>
        <p:spPr>
          <a:xfrm>
            <a:off x="984793" y="1471587"/>
            <a:ext cx="9888772" cy="1038233"/>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8</a:t>
            </a:r>
            <a:r>
              <a:rPr lang="zh-CN" altLang="en-US" sz="2000" dirty="0">
                <a:solidFill>
                  <a:srgbClr val="4C6062"/>
                </a:solidFill>
                <a:latin typeface="微软雅黑" panose="020B0503020204020204" pitchFamily="34" charset="-122"/>
                <a:ea typeface="微软雅黑" panose="020B0503020204020204" pitchFamily="34" charset="-122"/>
              </a:rPr>
              <a:t>）测试自动挂载是否成功。</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④ 在</a:t>
            </a:r>
            <a:r>
              <a:rPr lang="en-US" altLang="zh-CN" sz="2000" dirty="0">
                <a:solidFill>
                  <a:srgbClr val="4C6062"/>
                </a:solidFill>
                <a:latin typeface="微软雅黑" panose="020B0503020204020204" pitchFamily="34" charset="-122"/>
                <a:ea typeface="微软雅黑" panose="020B0503020204020204" pitchFamily="34" charset="-122"/>
              </a:rPr>
              <a:t>Linux</a:t>
            </a:r>
            <a:r>
              <a:rPr lang="zh-CN" altLang="en-US" sz="2000" dirty="0">
                <a:solidFill>
                  <a:srgbClr val="4C6062"/>
                </a:solidFill>
                <a:latin typeface="微软雅黑" panose="020B0503020204020204" pitchFamily="34" charset="-122"/>
                <a:ea typeface="微软雅黑" panose="020B0503020204020204" pitchFamily="34" charset="-122"/>
              </a:rPr>
              <a:t>客户端</a:t>
            </a:r>
            <a:r>
              <a:rPr lang="en-US" altLang="zh-CN" sz="2000" dirty="0">
                <a:solidFill>
                  <a:srgbClr val="4C6062"/>
                </a:solidFill>
                <a:latin typeface="微软雅黑" panose="020B0503020204020204" pitchFamily="34" charset="-122"/>
                <a:ea typeface="微软雅黑" panose="020B0503020204020204" pitchFamily="34" charset="-122"/>
              </a:rPr>
              <a:t>Client1</a:t>
            </a:r>
            <a:r>
              <a:rPr lang="zh-CN" altLang="en-US" sz="2000" dirty="0">
                <a:solidFill>
                  <a:srgbClr val="4C6062"/>
                </a:solidFill>
                <a:latin typeface="微软雅黑" panose="020B0503020204020204" pitchFamily="34" charset="-122"/>
                <a:ea typeface="微软雅黑" panose="020B0503020204020204" pitchFamily="34" charset="-122"/>
              </a:rPr>
              <a:t>上查看</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nfs</a:t>
            </a:r>
            <a:r>
              <a:rPr lang="en-US" altLang="zh-CN" sz="2000" dirty="0">
                <a:solidFill>
                  <a:srgbClr val="4C6062"/>
                </a:solidFill>
                <a:latin typeface="微软雅黑" panose="020B0503020204020204" pitchFamily="34" charset="-122"/>
                <a:ea typeface="微软雅黑" panose="020B0503020204020204" pitchFamily="34" charset="-122"/>
              </a:rPr>
              <a:t>/test</a:t>
            </a:r>
            <a:r>
              <a:rPr lang="zh-CN" altLang="en-US" sz="2000" dirty="0">
                <a:solidFill>
                  <a:srgbClr val="4C6062"/>
                </a:solidFill>
                <a:latin typeface="微软雅黑" panose="020B0503020204020204" pitchFamily="34" charset="-122"/>
                <a:ea typeface="微软雅黑" panose="020B0503020204020204" pitchFamily="34" charset="-122"/>
              </a:rPr>
              <a:t>是否挂载成功</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3074"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365375" y="2743994"/>
            <a:ext cx="6525895" cy="2725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5108639" y="4234151"/>
            <a:ext cx="4040125" cy="369353"/>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17" name="TextBox 1"/>
          <p:cNvSpPr txBox="1"/>
          <p:nvPr/>
        </p:nvSpPr>
        <p:spPr>
          <a:xfrm>
            <a:off x="5133472" y="2777709"/>
            <a:ext cx="1705595"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项目设计与准备</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18" name="TextBox 1"/>
          <p:cNvSpPr txBox="1"/>
          <p:nvPr/>
        </p:nvSpPr>
        <p:spPr>
          <a:xfrm>
            <a:off x="5133472" y="2069841"/>
            <a:ext cx="1461939"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项目知识准备</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48" name="TextBox 1"/>
          <p:cNvSpPr txBox="1"/>
          <p:nvPr/>
        </p:nvSpPr>
        <p:spPr>
          <a:xfrm>
            <a:off x="5176004" y="3531486"/>
            <a:ext cx="974626"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项目实施</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50" name="TextBox 1"/>
          <p:cNvSpPr txBox="1"/>
          <p:nvPr/>
        </p:nvSpPr>
        <p:spPr>
          <a:xfrm>
            <a:off x="5123624" y="4281352"/>
            <a:ext cx="3957558"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项目实录：配置与管理</a:t>
            </a:r>
            <a:r>
              <a:rPr kumimoji="0" lang="en-US" altLang="zh-CN"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Samba</a:t>
            </a:r>
            <a:r>
              <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服务器</a:t>
            </a:r>
            <a:endPar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51" name="Freeform 3"/>
          <p:cNvSpPr/>
          <p:nvPr/>
        </p:nvSpPr>
        <p:spPr>
          <a:xfrm>
            <a:off x="4700092" y="1642913"/>
            <a:ext cx="79628" cy="3615681"/>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52" name="Freeform 3"/>
          <p:cNvSpPr/>
          <p:nvPr/>
        </p:nvSpPr>
        <p:spPr>
          <a:xfrm>
            <a:off x="4637406" y="215848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637406" y="2902368"/>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3" name="Freeform 3"/>
          <p:cNvSpPr/>
          <p:nvPr/>
        </p:nvSpPr>
        <p:spPr>
          <a:xfrm>
            <a:off x="4637406" y="36357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4" name="Freeform 3"/>
          <p:cNvSpPr/>
          <p:nvPr/>
        </p:nvSpPr>
        <p:spPr>
          <a:xfrm>
            <a:off x="4637406" y="43596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Tree>
  </p:cSld>
  <p:clrMapOvr>
    <a:masterClrMapping/>
  </p:clrMapOvr>
  <p:transition spd="slow">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60249" y="1448594"/>
            <a:ext cx="10496725" cy="499624"/>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视频学习</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p:txBody>
          <a:bodyPr/>
          <a:lstStyle/>
          <a:p>
            <a:r>
              <a:rPr lang="zh-CN" altLang="en-US" dirty="0"/>
              <a:t>四、</a:t>
            </a:r>
            <a:r>
              <a:rPr lang="zh-CN" altLang="en-US" dirty="0">
                <a:latin typeface="Microsoft YaHei UI" panose="020B0503020204020204" pitchFamily="18" charset="-122"/>
                <a:cs typeface="Microsoft YaHei UI" panose="020B0503020204020204" pitchFamily="18" charset="-122"/>
                <a:sym typeface="+mn-ea"/>
              </a:rPr>
              <a:t>项目实录</a:t>
            </a:r>
            <a:endParaRPr lang="zh-CN" altLang="en-US" dirty="0"/>
          </a:p>
        </p:txBody>
      </p:sp>
      <p:sp>
        <p:nvSpPr>
          <p:cNvPr id="6" name="内容占位符 5"/>
          <p:cNvSpPr>
            <a:spLocks noGrp="1"/>
          </p:cNvSpPr>
          <p:nvPr>
            <p:ph idx="13"/>
          </p:nvPr>
        </p:nvSpPr>
        <p:spPr/>
        <p:txBody>
          <a:bodyPr>
            <a:normAutofit/>
          </a:bodyPr>
          <a:lstStyle/>
          <a:p>
            <a:r>
              <a:rPr lang="zh-CN" altLang="en-US" dirty="0"/>
              <a:t>配置与管理</a:t>
            </a:r>
            <a:r>
              <a:rPr lang="en-US" altLang="zh-CN" dirty="0"/>
              <a:t>NFS</a:t>
            </a:r>
            <a:r>
              <a:rPr lang="zh-CN" altLang="en-US" dirty="0"/>
              <a:t>服务器</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40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889375" y="2134394"/>
            <a:ext cx="41910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60249" y="1448594"/>
            <a:ext cx="10496725" cy="2884892"/>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．项目背景</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某企业的销售部有一个局域网，域名为</a:t>
            </a:r>
            <a:r>
              <a:rPr lang="en-US" altLang="zh-CN" sz="2000" dirty="0">
                <a:solidFill>
                  <a:srgbClr val="4C6062"/>
                </a:solidFill>
                <a:latin typeface="微软雅黑" panose="020B0503020204020204" pitchFamily="34" charset="-122"/>
                <a:ea typeface="微软雅黑" panose="020B0503020204020204" pitchFamily="34" charset="-122"/>
              </a:rPr>
              <a:t>long60.cn</a:t>
            </a:r>
            <a:r>
              <a:rPr lang="zh-CN" altLang="en-US" sz="2000" dirty="0">
                <a:solidFill>
                  <a:srgbClr val="4C6062"/>
                </a:solidFill>
                <a:latin typeface="微软雅黑" panose="020B0503020204020204" pitchFamily="34" charset="-122"/>
                <a:ea typeface="微软雅黑" panose="020B0503020204020204" pitchFamily="34" charset="-122"/>
              </a:rPr>
              <a:t>，其网络拓扑如图</a:t>
            </a:r>
            <a:r>
              <a:rPr lang="en-US" altLang="zh-CN" sz="2000" dirty="0">
                <a:solidFill>
                  <a:srgbClr val="4C6062"/>
                </a:solidFill>
                <a:latin typeface="微软雅黑" panose="020B0503020204020204" pitchFamily="34" charset="-122"/>
                <a:ea typeface="微软雅黑" panose="020B0503020204020204" pitchFamily="34" charset="-122"/>
              </a:rPr>
              <a:t>6-5</a:t>
            </a:r>
            <a:r>
              <a:rPr lang="zh-CN" altLang="en-US" sz="2000" dirty="0">
                <a:solidFill>
                  <a:srgbClr val="4C6062"/>
                </a:solidFill>
                <a:latin typeface="微软雅黑" panose="020B0503020204020204" pitchFamily="34" charset="-122"/>
                <a:ea typeface="微软雅黑" panose="020B0503020204020204" pitchFamily="34" charset="-122"/>
              </a:rPr>
              <a:t>所示。网内有一台</a:t>
            </a:r>
            <a:r>
              <a:rPr lang="en-US" altLang="zh-CN" sz="2000" dirty="0">
                <a:solidFill>
                  <a:srgbClr val="4C6062"/>
                </a:solidFill>
                <a:latin typeface="微软雅黑" panose="020B0503020204020204" pitchFamily="34" charset="-122"/>
                <a:ea typeface="微软雅黑" panose="020B0503020204020204" pitchFamily="34" charset="-122"/>
              </a:rPr>
              <a:t>Linux</a:t>
            </a:r>
            <a:r>
              <a:rPr lang="zh-CN" altLang="en-US" sz="2000" dirty="0">
                <a:solidFill>
                  <a:srgbClr val="4C6062"/>
                </a:solidFill>
                <a:latin typeface="微软雅黑" panose="020B0503020204020204" pitchFamily="34" charset="-122"/>
                <a:ea typeface="微软雅黑" panose="020B0503020204020204" pitchFamily="34" charset="-122"/>
              </a:rPr>
              <a:t>的共享资源服务器</a:t>
            </a:r>
            <a:r>
              <a:rPr lang="en-US" altLang="zh-CN" sz="2000" dirty="0" err="1">
                <a:solidFill>
                  <a:srgbClr val="4C6062"/>
                </a:solidFill>
                <a:latin typeface="微软雅黑" panose="020B0503020204020204" pitchFamily="34" charset="-122"/>
                <a:ea typeface="微软雅黑" panose="020B0503020204020204" pitchFamily="34" charset="-122"/>
              </a:rPr>
              <a:t>shareserver</a:t>
            </a:r>
            <a:r>
              <a:rPr lang="zh-CN" altLang="en-US" sz="2000" dirty="0">
                <a:solidFill>
                  <a:srgbClr val="4C6062"/>
                </a:solidFill>
                <a:latin typeface="微软雅黑" panose="020B0503020204020204" pitchFamily="34" charset="-122"/>
                <a:ea typeface="微软雅黑" panose="020B0503020204020204" pitchFamily="34" charset="-122"/>
              </a:rPr>
              <a:t>，域名为</a:t>
            </a:r>
            <a:r>
              <a:rPr lang="en-US" altLang="zh-CN" sz="2000" dirty="0" err="1">
                <a:solidFill>
                  <a:srgbClr val="4C6062"/>
                </a:solidFill>
                <a:latin typeface="微软雅黑" panose="020B0503020204020204" pitchFamily="34" charset="-122"/>
                <a:ea typeface="微软雅黑" panose="020B0503020204020204" pitchFamily="34" charset="-122"/>
              </a:rPr>
              <a:t>shareserver</a:t>
            </a:r>
            <a:r>
              <a:rPr lang="en-US" altLang="zh-CN" sz="2000" dirty="0">
                <a:solidFill>
                  <a:srgbClr val="4C6062"/>
                </a:solidFill>
                <a:latin typeface="微软雅黑" panose="020B0503020204020204" pitchFamily="34" charset="-122"/>
                <a:ea typeface="微软雅黑" panose="020B0503020204020204" pitchFamily="34" charset="-122"/>
              </a:rPr>
              <a:t>. long60.cn</a:t>
            </a:r>
            <a:r>
              <a:rPr lang="zh-CN" altLang="en-US" sz="2000" dirty="0">
                <a:solidFill>
                  <a:srgbClr val="4C6062"/>
                </a:solidFill>
                <a:latin typeface="微软雅黑" panose="020B0503020204020204" pitchFamily="34" charset="-122"/>
                <a:ea typeface="微软雅黑" panose="020B0503020204020204" pitchFamily="34" charset="-122"/>
              </a:rPr>
              <a:t>。现要在</a:t>
            </a:r>
            <a:r>
              <a:rPr lang="en-US" altLang="zh-CN" sz="2000" dirty="0" err="1">
                <a:solidFill>
                  <a:srgbClr val="4C6062"/>
                </a:solidFill>
                <a:latin typeface="微软雅黑" panose="020B0503020204020204" pitchFamily="34" charset="-122"/>
                <a:ea typeface="微软雅黑" panose="020B0503020204020204" pitchFamily="34" charset="-122"/>
              </a:rPr>
              <a:t>shareserver</a:t>
            </a:r>
            <a:r>
              <a:rPr lang="zh-CN" altLang="en-US" sz="2000" dirty="0">
                <a:solidFill>
                  <a:srgbClr val="4C6062"/>
                </a:solidFill>
                <a:latin typeface="微软雅黑" panose="020B0503020204020204" pitchFamily="34" charset="-122"/>
                <a:ea typeface="微软雅黑" panose="020B0503020204020204" pitchFamily="34" charset="-122"/>
              </a:rPr>
              <a:t>上配置</a:t>
            </a:r>
            <a:r>
              <a:rPr lang="en-US" altLang="zh-CN" sz="2000" dirty="0">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服务器，使销售部的所有主机都可以访问</a:t>
            </a:r>
            <a:r>
              <a:rPr lang="en-US" altLang="zh-CN" sz="2000" dirty="0" err="1">
                <a:solidFill>
                  <a:srgbClr val="4C6062"/>
                </a:solidFill>
                <a:latin typeface="微软雅黑" panose="020B0503020204020204" pitchFamily="34" charset="-122"/>
                <a:ea typeface="微软雅黑" panose="020B0503020204020204" pitchFamily="34" charset="-122"/>
              </a:rPr>
              <a:t>shareserver</a:t>
            </a:r>
            <a:r>
              <a:rPr lang="zh-CN" altLang="en-US" sz="2000" dirty="0">
                <a:solidFill>
                  <a:srgbClr val="4C6062"/>
                </a:solidFill>
                <a:latin typeface="微软雅黑" panose="020B0503020204020204" pitchFamily="34" charset="-122"/>
                <a:ea typeface="微软雅黑" panose="020B0503020204020204" pitchFamily="34" charset="-122"/>
              </a:rPr>
              <a:t>中的</a:t>
            </a:r>
            <a:r>
              <a:rPr lang="en-US" altLang="zh-CN" sz="2000" dirty="0">
                <a:solidFill>
                  <a:srgbClr val="4C6062"/>
                </a:solidFill>
                <a:latin typeface="微软雅黑" panose="020B0503020204020204" pitchFamily="34" charset="-122"/>
                <a:ea typeface="微软雅黑" panose="020B0503020204020204" pitchFamily="34" charset="-122"/>
              </a:rPr>
              <a:t>/share</a:t>
            </a:r>
            <a:r>
              <a:rPr lang="zh-CN" altLang="en-US" sz="2000" dirty="0">
                <a:solidFill>
                  <a:srgbClr val="4C6062"/>
                </a:solidFill>
                <a:latin typeface="微软雅黑" panose="020B0503020204020204" pitchFamily="34" charset="-122"/>
                <a:ea typeface="微软雅黑" panose="020B0503020204020204" pitchFamily="34" charset="-122"/>
              </a:rPr>
              <a:t>共享目录中的内容，但不允许客户端更改共享资源的内容。同时，让主机</a:t>
            </a:r>
            <a:r>
              <a:rPr lang="en-US" altLang="zh-CN" sz="2000" dirty="0">
                <a:solidFill>
                  <a:srgbClr val="4C6062"/>
                </a:solidFill>
                <a:latin typeface="微软雅黑" panose="020B0503020204020204" pitchFamily="34" charset="-122"/>
                <a:ea typeface="微软雅黑" panose="020B0503020204020204" pitchFamily="34" charset="-122"/>
              </a:rPr>
              <a:t>China</a:t>
            </a:r>
            <a:r>
              <a:rPr lang="zh-CN" altLang="en-US" sz="2000" dirty="0">
                <a:solidFill>
                  <a:srgbClr val="4C6062"/>
                </a:solidFill>
                <a:latin typeface="微软雅黑" panose="020B0503020204020204" pitchFamily="34" charset="-122"/>
                <a:ea typeface="微软雅黑" panose="020B0503020204020204" pitchFamily="34" charset="-122"/>
              </a:rPr>
              <a:t>在每次系统启动时，自动将</a:t>
            </a:r>
            <a:r>
              <a:rPr lang="en-US" altLang="zh-CN" sz="2000" dirty="0" err="1">
                <a:solidFill>
                  <a:srgbClr val="4C6062"/>
                </a:solidFill>
                <a:latin typeface="微软雅黑" panose="020B0503020204020204" pitchFamily="34" charset="-122"/>
                <a:ea typeface="微软雅黑" panose="020B0503020204020204" pitchFamily="34" charset="-122"/>
              </a:rPr>
              <a:t>shareserver</a:t>
            </a:r>
            <a:r>
              <a:rPr lang="zh-CN" altLang="en-US" sz="2000" dirty="0">
                <a:solidFill>
                  <a:srgbClr val="4C6062"/>
                </a:solidFill>
                <a:latin typeface="微软雅黑" panose="020B0503020204020204" pitchFamily="34" charset="-122"/>
                <a:ea typeface="微软雅黑" panose="020B0503020204020204" pitchFamily="34" charset="-122"/>
              </a:rPr>
              <a:t>的</a:t>
            </a:r>
            <a:r>
              <a:rPr lang="en-US" altLang="zh-CN" sz="2000" dirty="0">
                <a:solidFill>
                  <a:srgbClr val="4C6062"/>
                </a:solidFill>
                <a:latin typeface="微软雅黑" panose="020B0503020204020204" pitchFamily="34" charset="-122"/>
                <a:ea typeface="微软雅黑" panose="020B0503020204020204" pitchFamily="34" charset="-122"/>
              </a:rPr>
              <a:t>/share</a:t>
            </a:r>
            <a:r>
              <a:rPr lang="zh-CN" altLang="en-US" sz="2000" dirty="0">
                <a:solidFill>
                  <a:srgbClr val="4C6062"/>
                </a:solidFill>
                <a:latin typeface="微软雅黑" panose="020B0503020204020204" pitchFamily="34" charset="-122"/>
                <a:ea typeface="微软雅黑" panose="020B0503020204020204" pitchFamily="34" charset="-122"/>
              </a:rPr>
              <a:t>目录中的内容挂载到</a:t>
            </a:r>
            <a:r>
              <a:rPr lang="en-US" altLang="zh-CN" sz="2000" dirty="0">
                <a:solidFill>
                  <a:srgbClr val="4C6062"/>
                </a:solidFill>
                <a:latin typeface="微软雅黑" panose="020B0503020204020204" pitchFamily="34" charset="-122"/>
                <a:ea typeface="微软雅黑" panose="020B0503020204020204" pitchFamily="34" charset="-122"/>
              </a:rPr>
              <a:t>china3</a:t>
            </a:r>
            <a:r>
              <a:rPr lang="zh-CN" altLang="en-US" sz="2000" dirty="0">
                <a:solidFill>
                  <a:srgbClr val="4C6062"/>
                </a:solidFill>
                <a:latin typeface="微软雅黑" panose="020B0503020204020204" pitchFamily="34" charset="-122"/>
                <a:ea typeface="微软雅黑" panose="020B0503020204020204" pitchFamily="34" charset="-122"/>
              </a:rPr>
              <a:t>的</a:t>
            </a:r>
            <a:r>
              <a:rPr lang="en-US" altLang="zh-CN" sz="2000" dirty="0">
                <a:solidFill>
                  <a:srgbClr val="4C6062"/>
                </a:solidFill>
                <a:latin typeface="微软雅黑" panose="020B0503020204020204" pitchFamily="34" charset="-122"/>
                <a:ea typeface="微软雅黑" panose="020B0503020204020204" pitchFamily="34" charset="-122"/>
              </a:rPr>
              <a:t>/share1</a:t>
            </a:r>
            <a:r>
              <a:rPr lang="zh-CN" altLang="en-US" sz="2000" dirty="0">
                <a:solidFill>
                  <a:srgbClr val="4C6062"/>
                </a:solidFill>
                <a:latin typeface="微软雅黑" panose="020B0503020204020204" pitchFamily="34" charset="-122"/>
                <a:ea typeface="微软雅黑" panose="020B0503020204020204" pitchFamily="34" charset="-122"/>
              </a:rPr>
              <a:t>目录下。</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p:txBody>
          <a:bodyPr/>
          <a:lstStyle/>
          <a:p>
            <a:r>
              <a:rPr lang="zh-CN" altLang="en-US" dirty="0"/>
              <a:t>四、</a:t>
            </a:r>
            <a:r>
              <a:rPr lang="zh-CN" altLang="en-US" dirty="0">
                <a:latin typeface="Microsoft YaHei UI" panose="020B0503020204020204" pitchFamily="18" charset="-122"/>
                <a:cs typeface="Microsoft YaHei UI" panose="020B0503020204020204" pitchFamily="18" charset="-122"/>
                <a:sym typeface="+mn-ea"/>
              </a:rPr>
              <a:t>项目实录</a:t>
            </a:r>
            <a:endParaRPr lang="zh-CN" altLang="en-US" dirty="0"/>
          </a:p>
        </p:txBody>
      </p:sp>
      <p:sp>
        <p:nvSpPr>
          <p:cNvPr id="6" name="内容占位符 5"/>
          <p:cNvSpPr>
            <a:spLocks noGrp="1"/>
          </p:cNvSpPr>
          <p:nvPr>
            <p:ph idx="13"/>
          </p:nvPr>
        </p:nvSpPr>
        <p:spPr/>
        <p:txBody>
          <a:bodyPr>
            <a:normAutofit/>
          </a:bodyPr>
          <a:lstStyle/>
          <a:p>
            <a:r>
              <a:rPr lang="zh-CN" altLang="en-US" dirty="0"/>
              <a:t>配置与管理</a:t>
            </a:r>
            <a:r>
              <a:rPr lang="en-US" altLang="zh-CN" dirty="0"/>
              <a:t>NFS</a:t>
            </a:r>
            <a:r>
              <a:rPr lang="zh-CN" altLang="en-US" dirty="0"/>
              <a:t>服务器</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5" name="Rectangle 2"/>
          <p:cNvSpPr>
            <a:spLocks noChangeArrowheads="1"/>
          </p:cNvSpPr>
          <p:nvPr/>
        </p:nvSpPr>
        <p:spPr bwMode="auto">
          <a:xfrm>
            <a:off x="3051175" y="3886994"/>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aphicFrame>
        <p:nvGraphicFramePr>
          <p:cNvPr id="8" name="对象 7"/>
          <p:cNvGraphicFramePr>
            <a:graphicFrameLocks noChangeAspect="1"/>
          </p:cNvGraphicFramePr>
          <p:nvPr/>
        </p:nvGraphicFramePr>
        <p:xfrm>
          <a:off x="3965575" y="4333486"/>
          <a:ext cx="3462086" cy="2399647"/>
        </p:xfrm>
        <a:graphic>
          <a:graphicData uri="http://schemas.openxmlformats.org/presentationml/2006/ole">
            <mc:AlternateContent xmlns:mc="http://schemas.openxmlformats.org/markup-compatibility/2006">
              <mc:Choice xmlns:v="urn:schemas-microsoft-com:vml" Requires="v">
                <p:oleObj spid="_x0000_s3" name="Visio" r:id="rId1" imgW="7573010" imgH="5233670" progId="Visio.Drawing.15">
                  <p:embed/>
                </p:oleObj>
              </mc:Choice>
              <mc:Fallback>
                <p:oleObj name="Visio" r:id="rId1" imgW="7573010" imgH="5233670" progId="Visio.Drawing.15">
                  <p:embed/>
                  <p:pic>
                    <p:nvPicPr>
                      <p:cNvPr id="0" name="Object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5575" y="4333486"/>
                        <a:ext cx="3462086" cy="2399647"/>
                      </a:xfrm>
                      <a:prstGeom prst="rect">
                        <a:avLst/>
                      </a:prstGeom>
                      <a:noFill/>
                    </p:spPr>
                  </p:pic>
                </p:oleObj>
              </mc:Fallback>
            </mc:AlternateContent>
          </a:graphicData>
        </a:graphic>
      </p:graphicFrame>
    </p:spTree>
  </p:cSld>
  <p:clrMapOvr>
    <a:masterClrMapping/>
  </p:clrMapOvr>
  <p:transition spd="slow">
    <p:push/>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重要说明</a:t>
            </a:r>
            <a:endParaRPr lang="zh-CN" altLang="en-US" dirty="0"/>
          </a:p>
        </p:txBody>
      </p:sp>
      <p:sp>
        <p:nvSpPr>
          <p:cNvPr id="7" name="文本框 1"/>
          <p:cNvSpPr txBox="1"/>
          <p:nvPr/>
        </p:nvSpPr>
        <p:spPr>
          <a:xfrm>
            <a:off x="373902" y="1143794"/>
            <a:ext cx="8849473" cy="6447919"/>
          </a:xfrm>
          <a:prstGeom prst="rect">
            <a:avLst/>
          </a:prstGeom>
          <a:noFill/>
        </p:spPr>
        <p:txBody>
          <a:bodyPr wrap="square" rtlCol="0" anchor="t">
            <a:spAutoFit/>
          </a:bodyPr>
          <a:lstStyle/>
          <a:p>
            <a:pPr indent="266700">
              <a:lnSpc>
                <a:spcPct val="150000"/>
              </a:lnSpc>
              <a:spcBef>
                <a:spcPts val="360"/>
              </a:spcBef>
              <a:spcAft>
                <a:spcPts val="240"/>
              </a:spcAft>
            </a:pPr>
            <a:r>
              <a:rPr lang="zh-CN" altLang="en-US" kern="100" dirty="0">
                <a:latin typeface="+mn-ea"/>
                <a:cs typeface="Times New Roman" panose="02020603050405020304" pitchFamily="18" charset="0"/>
              </a:rPr>
              <a:t>订购教材后请向作者索要含电子教案、微课</a:t>
            </a:r>
            <a:r>
              <a:rPr lang="en-US" altLang="zh-CN" kern="100" dirty="0">
                <a:latin typeface="+mn-ea"/>
                <a:cs typeface="Times New Roman" panose="02020603050405020304" pitchFamily="18" charset="0"/>
              </a:rPr>
              <a:t>+</a:t>
            </a:r>
            <a:r>
              <a:rPr lang="zh-CN" altLang="en-US" kern="100" dirty="0">
                <a:latin typeface="+mn-ea"/>
                <a:cs typeface="Times New Roman" panose="02020603050405020304" pitchFamily="18" charset="0"/>
              </a:rPr>
              <a:t>课堂慕课</a:t>
            </a:r>
            <a:r>
              <a:rPr lang="en-US" altLang="zh-CN" kern="100" dirty="0">
                <a:latin typeface="+mn-ea"/>
                <a:cs typeface="Times New Roman" panose="02020603050405020304" pitchFamily="18" charset="0"/>
              </a:rPr>
              <a:t>+</a:t>
            </a:r>
            <a:r>
              <a:rPr lang="zh-CN" altLang="en-US" kern="100" dirty="0">
                <a:latin typeface="+mn-ea"/>
                <a:cs typeface="Times New Roman" panose="02020603050405020304" pitchFamily="18" charset="0"/>
              </a:rPr>
              <a:t>项目实录视频、课件、课标、授课计划、项目任务单、试卷等的备课包。</a:t>
            </a:r>
            <a:endParaRPr lang="zh-CN" altLang="en-US" kern="100" dirty="0">
              <a:latin typeface="+mn-ea"/>
              <a:cs typeface="Times New Roman" panose="02020603050405020304" pitchFamily="18" charset="0"/>
            </a:endParaRPr>
          </a:p>
          <a:p>
            <a:pPr indent="266700">
              <a:lnSpc>
                <a:spcPct val="150000"/>
              </a:lnSpc>
              <a:spcBef>
                <a:spcPts val="360"/>
              </a:spcBef>
              <a:spcAft>
                <a:spcPts val="240"/>
              </a:spcAft>
            </a:pPr>
            <a:r>
              <a:rPr lang="zh-CN" altLang="en-US" kern="100" dirty="0">
                <a:latin typeface="+mn-ea"/>
                <a:cs typeface="Times New Roman" panose="02020603050405020304" pitchFamily="18" charset="0"/>
              </a:rPr>
              <a:t>全套资源提供群： </a:t>
            </a:r>
            <a:r>
              <a:rPr lang="en-US" altLang="zh-CN" sz="2800" b="1" kern="100" dirty="0">
                <a:solidFill>
                  <a:srgbClr val="FF0000"/>
                </a:solidFill>
                <a:latin typeface="+mn-ea"/>
                <a:cs typeface="Times New Roman" panose="02020603050405020304" pitchFamily="18" charset="0"/>
              </a:rPr>
              <a:t>414901724</a:t>
            </a:r>
            <a:endParaRPr lang="en-US" altLang="zh-CN" sz="2800" b="1" kern="100" dirty="0">
              <a:solidFill>
                <a:srgbClr val="FF0000"/>
              </a:solidFill>
              <a:latin typeface="+mn-ea"/>
              <a:cs typeface="Times New Roman" panose="02020603050405020304" pitchFamily="18" charset="0"/>
            </a:endParaRPr>
          </a:p>
          <a:p>
            <a:pPr indent="266700">
              <a:lnSpc>
                <a:spcPct val="150000"/>
              </a:lnSpc>
              <a:spcBef>
                <a:spcPts val="360"/>
              </a:spcBef>
              <a:spcAft>
                <a:spcPts val="240"/>
              </a:spcAft>
            </a:pPr>
            <a:r>
              <a:rPr lang="zh-CN" altLang="en-US" kern="100" dirty="0">
                <a:latin typeface="+mn-ea"/>
                <a:cs typeface="Times New Roman" panose="02020603050405020304" pitchFamily="18" charset="0"/>
              </a:rPr>
              <a:t>作者</a:t>
            </a:r>
            <a:r>
              <a:rPr lang="en-US" altLang="zh-CN" kern="100" dirty="0">
                <a:latin typeface="+mn-ea"/>
                <a:cs typeface="Times New Roman" panose="02020603050405020304" pitchFamily="18" charset="0"/>
              </a:rPr>
              <a:t>QQ</a:t>
            </a:r>
            <a:r>
              <a:rPr lang="zh-CN" altLang="en-US" kern="100" dirty="0">
                <a:latin typeface="+mn-ea"/>
                <a:cs typeface="Times New Roman" panose="02020603050405020304" pitchFamily="18" charset="0"/>
              </a:rPr>
              <a:t>：</a:t>
            </a:r>
            <a:r>
              <a:rPr lang="en-US" altLang="zh-CN" sz="2800" b="1" kern="100" dirty="0">
                <a:solidFill>
                  <a:srgbClr val="FF0000"/>
                </a:solidFill>
                <a:latin typeface="+mn-ea"/>
                <a:cs typeface="Times New Roman" panose="02020603050405020304" pitchFamily="18" charset="0"/>
              </a:rPr>
              <a:t>68433059</a:t>
            </a:r>
            <a:endParaRPr lang="en-US" altLang="zh-CN" sz="2800" b="1" kern="100" dirty="0">
              <a:solidFill>
                <a:srgbClr val="FF0000"/>
              </a:solidFill>
              <a:latin typeface="+mn-ea"/>
              <a:cs typeface="Times New Roman" panose="02020603050405020304" pitchFamily="18" charset="0"/>
            </a:endParaRPr>
          </a:p>
          <a:p>
            <a:pPr indent="266700">
              <a:lnSpc>
                <a:spcPct val="150000"/>
              </a:lnSpc>
              <a:spcBef>
                <a:spcPts val="360"/>
              </a:spcBef>
              <a:spcAft>
                <a:spcPts val="240"/>
              </a:spcAft>
            </a:pPr>
            <a:r>
              <a:rPr lang="zh-CN" altLang="en-US" kern="100" dirty="0">
                <a:latin typeface="+mn-ea"/>
                <a:cs typeface="Times New Roman" panose="02020603050405020304" pitchFamily="18" charset="0"/>
              </a:rPr>
              <a:t>教材：</a:t>
            </a:r>
            <a:endParaRPr lang="en-US" altLang="zh-CN" kern="100" dirty="0">
              <a:latin typeface="+mn-ea"/>
              <a:cs typeface="Times New Roman" panose="02020603050405020304" pitchFamily="18" charset="0"/>
            </a:endParaRPr>
          </a:p>
          <a:p>
            <a:pPr indent="266700">
              <a:lnSpc>
                <a:spcPct val="150000"/>
              </a:lnSpc>
              <a:spcBef>
                <a:spcPts val="360"/>
              </a:spcBef>
              <a:spcAft>
                <a:spcPts val="240"/>
              </a:spcAft>
            </a:pPr>
            <a:r>
              <a:rPr lang="en-US" altLang="zh-CN" kern="100" dirty="0">
                <a:latin typeface="+mn-ea"/>
                <a:cs typeface="Times New Roman" panose="02020603050405020304" pitchFamily="18" charset="0"/>
              </a:rPr>
              <a:t>ISBN</a:t>
            </a:r>
            <a:r>
              <a:rPr lang="zh-CN" altLang="en-US" kern="100" dirty="0">
                <a:latin typeface="+mn-ea"/>
                <a:cs typeface="Times New Roman" panose="02020603050405020304" pitchFamily="18" charset="0"/>
              </a:rPr>
              <a:t>：</a:t>
            </a:r>
            <a:endParaRPr lang="en-US" altLang="zh-CN" kern="100" dirty="0">
              <a:latin typeface="+mn-ea"/>
              <a:cs typeface="Times New Roman" panose="02020603050405020304" pitchFamily="18" charset="0"/>
            </a:endParaRPr>
          </a:p>
          <a:p>
            <a:pPr indent="266700">
              <a:lnSpc>
                <a:spcPct val="150000"/>
              </a:lnSpc>
              <a:spcBef>
                <a:spcPts val="360"/>
              </a:spcBef>
              <a:spcAft>
                <a:spcPts val="240"/>
              </a:spcAft>
            </a:pPr>
            <a:r>
              <a:rPr lang="zh-CN" altLang="en-US" kern="100" dirty="0">
                <a:latin typeface="+mn-ea"/>
                <a:cs typeface="Times New Roman" panose="02020603050405020304" pitchFamily="18" charset="0"/>
              </a:rPr>
              <a:t>微信扫码关注</a:t>
            </a:r>
            <a:r>
              <a:rPr lang="zh-CN" altLang="en-US" sz="2800" b="1" kern="100" dirty="0">
                <a:solidFill>
                  <a:srgbClr val="FF0000"/>
                </a:solidFill>
                <a:latin typeface="+mn-ea"/>
                <a:cs typeface="Times New Roman" panose="02020603050405020304" pitchFamily="18" charset="0"/>
              </a:rPr>
              <a:t>“规划教材”“计算机优秀教材”</a:t>
            </a:r>
            <a:r>
              <a:rPr lang="zh-CN" altLang="en-US" kern="100" dirty="0">
                <a:latin typeface="+mn-ea"/>
                <a:cs typeface="Times New Roman" panose="02020603050405020304" pitchFamily="18" charset="0"/>
              </a:rPr>
              <a:t>，时刻关注新书出版、资源提供和更新！随时可免费寄您公众号上的样书：</a:t>
            </a:r>
            <a:endParaRPr lang="en-US" altLang="zh-CN" kern="100" dirty="0">
              <a:latin typeface="+mn-ea"/>
              <a:cs typeface="Times New Roman" panose="02020603050405020304" pitchFamily="18" charset="0"/>
            </a:endParaRPr>
          </a:p>
          <a:p>
            <a:pPr indent="266700">
              <a:lnSpc>
                <a:spcPct val="150000"/>
              </a:lnSpc>
              <a:spcBef>
                <a:spcPts val="360"/>
              </a:spcBef>
              <a:spcAft>
                <a:spcPts val="240"/>
              </a:spcAft>
            </a:pPr>
            <a:endParaRPr lang="en-US" altLang="zh-CN" kern="100" dirty="0">
              <a:latin typeface="+mn-ea"/>
              <a:cs typeface="Times New Roman" panose="02020603050405020304" pitchFamily="18" charset="0"/>
            </a:endParaRPr>
          </a:p>
          <a:p>
            <a:pPr indent="266700">
              <a:lnSpc>
                <a:spcPct val="150000"/>
              </a:lnSpc>
              <a:spcBef>
                <a:spcPts val="360"/>
              </a:spcBef>
              <a:spcAft>
                <a:spcPts val="240"/>
              </a:spcAft>
            </a:pPr>
            <a:endParaRPr lang="en-US" altLang="zh-CN" kern="100" dirty="0">
              <a:latin typeface="+mn-ea"/>
              <a:cs typeface="Times New Roman" panose="02020603050405020304" pitchFamily="18" charset="0"/>
            </a:endParaRPr>
          </a:p>
        </p:txBody>
      </p:sp>
      <p:sp>
        <p:nvSpPr>
          <p:cNvPr id="8" name="Freeform 3"/>
          <p:cNvSpPr/>
          <p:nvPr/>
        </p:nvSpPr>
        <p:spPr>
          <a:xfrm rot="10800000">
            <a:off x="1146336" y="9151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9"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143440" y="1143794"/>
            <a:ext cx="2670735" cy="26707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23375" y="3967165"/>
            <a:ext cx="2743200" cy="2743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push/>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8350" cy="6859588"/>
          </a:xfrm>
          <a:prstGeom prst="rect">
            <a:avLst/>
          </a:prstGeom>
        </p:spPr>
      </p:pic>
      <p:sp>
        <p:nvSpPr>
          <p:cNvPr id="6" name="矩形 5"/>
          <p:cNvSpPr/>
          <p:nvPr/>
        </p:nvSpPr>
        <p:spPr>
          <a:xfrm>
            <a:off x="2258147" y="2210312"/>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
        <p:nvSpPr>
          <p:cNvPr id="7" name="矩形 6"/>
          <p:cNvSpPr/>
          <p:nvPr/>
        </p:nvSpPr>
        <p:spPr>
          <a:xfrm>
            <a:off x="2258147" y="4025019"/>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
        <p:nvSpPr>
          <p:cNvPr id="14" name="椭圆 13"/>
          <p:cNvSpPr/>
          <p:nvPr/>
        </p:nvSpPr>
        <p:spPr>
          <a:xfrm>
            <a:off x="10095121" y="2480346"/>
            <a:ext cx="203200" cy="203200"/>
          </a:xfrm>
          <a:prstGeom prst="ellipse">
            <a:avLst/>
          </a:pr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0095121" y="2727996"/>
            <a:ext cx="203200" cy="203200"/>
          </a:xfrm>
          <a:prstGeom prst="ellipse">
            <a:avLst/>
          </a:pr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0095121" y="2975646"/>
            <a:ext cx="203200" cy="203200"/>
          </a:xfrm>
          <a:prstGeom prst="ellipse">
            <a:avLst/>
          </a:pr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
          <p:cNvSpPr txBox="1"/>
          <p:nvPr/>
        </p:nvSpPr>
        <p:spPr>
          <a:xfrm>
            <a:off x="2611437" y="2134394"/>
            <a:ext cx="7006442" cy="1938992"/>
          </a:xfrm>
          <a:prstGeom prst="rect">
            <a:avLst/>
          </a:prstGeom>
          <a:noFill/>
        </p:spPr>
        <p:txBody>
          <a:bodyPr wrap="square" rtlCol="0">
            <a:spAutoFit/>
          </a:bodyPr>
          <a:lstStyle/>
          <a:p>
            <a:r>
              <a:rPr lang="en-US" altLang="zh-CN" sz="12000" b="1" dirty="0">
                <a:solidFill>
                  <a:schemeClr val="bg1"/>
                </a:solidFill>
                <a:latin typeface="微软雅黑" panose="020B0503020204020204" pitchFamily="34" charset="-122"/>
                <a:ea typeface="微软雅黑" panose="020B0503020204020204" pitchFamily="34" charset="-122"/>
              </a:rPr>
              <a:t>THANKS</a:t>
            </a:r>
            <a:endParaRPr lang="zh-CN" altLang="en-US" sz="12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dirty="0"/>
          </a:p>
        </p:txBody>
      </p:sp>
      <p:sp>
        <p:nvSpPr>
          <p:cNvPr id="3" name="内容占位符 2"/>
          <p:cNvSpPr>
            <a:spLocks noGrp="1"/>
          </p:cNvSpPr>
          <p:nvPr>
            <p:ph idx="1"/>
          </p:nvPr>
        </p:nvSpPr>
        <p:spPr/>
        <p:txBody>
          <a:bodyPr/>
          <a:lstStyle/>
          <a:p>
            <a:endParaRPr lang="zh-CN" altLang="en-US"/>
          </a:p>
        </p:txBody>
      </p:sp>
      <p:sp>
        <p:nvSpPr>
          <p:cNvPr id="4" name="Freeform 3"/>
          <p:cNvSpPr/>
          <p:nvPr/>
        </p:nvSpPr>
        <p:spPr>
          <a:xfrm>
            <a:off x="-73026" y="0"/>
            <a:ext cx="12344401"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956175" y="967738"/>
            <a:ext cx="6668377" cy="3681247"/>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TextBox 1"/>
          <p:cNvSpPr txBox="1"/>
          <p:nvPr/>
        </p:nvSpPr>
        <p:spPr>
          <a:xfrm>
            <a:off x="2172326" y="711365"/>
            <a:ext cx="1359346" cy="886482"/>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思政</a:t>
            </a:r>
            <a:endParaRPr kumimoji="0" lang="en-US" altLang="zh-CN"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9" name="TextBox 1"/>
          <p:cNvSpPr txBox="1"/>
          <p:nvPr/>
        </p:nvSpPr>
        <p:spPr>
          <a:xfrm>
            <a:off x="2233987" y="1642914"/>
            <a:ext cx="1261564" cy="272596"/>
          </a:xfrm>
          <a:prstGeom prst="rect">
            <a:avLst/>
          </a:prstGeom>
          <a:noFill/>
        </p:spPr>
        <p:txBody>
          <a:bodyPr wrap="none" lIns="0" tIns="0" rIns="0" bIns="60981" rtlCol="0">
            <a:spAutoFit/>
          </a:bodyPr>
          <a:lstStyle/>
          <a:p>
            <a:pPr marL="0" marR="0" lvl="0" indent="0" algn="l" defTabSz="1219200" rtl="0" eaLnBrk="1" fontAlgn="auto" latinLnBrk="0" hangingPunct="1">
              <a:lnSpc>
                <a:spcPts val="1600"/>
              </a:lnSpc>
              <a:spcBef>
                <a:spcPts val="0"/>
              </a:spcBef>
              <a:spcAft>
                <a:spcPts val="0"/>
              </a:spcAft>
              <a:buClrTx/>
              <a:buSzTx/>
              <a:buFontTx/>
              <a:buNone/>
              <a:defRPr/>
            </a:pPr>
            <a:r>
              <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IDEOLOGY</a:t>
            </a:r>
            <a:endPar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1"/>
          <p:cNvSpPr txBox="1"/>
          <p:nvPr/>
        </p:nvSpPr>
        <p:spPr>
          <a:xfrm>
            <a:off x="3567791" y="762794"/>
            <a:ext cx="718145" cy="811334"/>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内容</a:t>
            </a:r>
            <a:endParaRPr kumimoji="0" lang="en-US" altLang="zh-CN"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11" name="矩形 10"/>
          <p:cNvSpPr/>
          <p:nvPr/>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301" name="Rectangle 3"/>
          <p:cNvSpPr txBox="1">
            <a:spLocks noRot="1" noChangeArrowheads="1"/>
          </p:cNvSpPr>
          <p:nvPr/>
        </p:nvSpPr>
        <p:spPr>
          <a:xfrm>
            <a:off x="-85726" y="1642914"/>
            <a:ext cx="5797549" cy="4270375"/>
          </a:xfrm>
          <a:prstGeom prst="rect">
            <a:avLst/>
          </a:prstGeom>
        </p:spPr>
        <p:txBody>
          <a:bodyPr vert="horz" lIns="121917" tIns="60958" rIns="121917" bIns="60958" rtlCol="0">
            <a:normAutofit/>
          </a:bodyPr>
          <a:lst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457200" marR="0" lvl="0" indent="-457200" algn="l" defTabSz="1219200" rtl="0" eaLnBrk="1" fontAlgn="auto" latinLnBrk="0" hangingPunct="1">
              <a:lnSpc>
                <a:spcPct val="100000"/>
              </a:lnSpc>
              <a:spcBef>
                <a:spcPct val="20000"/>
              </a:spcBef>
              <a:spcAft>
                <a:spcPts val="0"/>
              </a:spcAft>
              <a:buClrTx/>
              <a:buSzPct val="80000"/>
              <a:buFont typeface="Wingdings" panose="05000000000000000000" pitchFamily="2" charset="2"/>
              <a:buChar char="l"/>
              <a:defRPr/>
            </a:pPr>
            <a:endParaRPr kumimoji="0" lang="zh-CN" altLang="en-US" sz="2000" b="0" i="0" u="none" strike="noStrike" kern="1200" cap="none" spc="0" normalizeH="0" baseline="0" noProof="0" dirty="0">
              <a:ln>
                <a:noFill/>
              </a:ln>
              <a:solidFill>
                <a:prstClr val="black"/>
              </a:solidFill>
              <a:effectLst/>
              <a:uLnTx/>
              <a:uFillTx/>
              <a:latin typeface="Arial" panose="020B0604020202020204"/>
              <a:ea typeface="微软雅黑" panose="020B0503020204020204" pitchFamily="34" charset="-122"/>
              <a:cs typeface="+mn-cs"/>
            </a:endParaRPr>
          </a:p>
        </p:txBody>
      </p:sp>
      <p:cxnSp>
        <p:nvCxnSpPr>
          <p:cNvPr id="320" name="直接连接符 319"/>
          <p:cNvCxnSpPr/>
          <p:nvPr/>
        </p:nvCxnSpPr>
        <p:spPr>
          <a:xfrm>
            <a:off x="-73026" y="212650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1" name="直接连接符 320"/>
          <p:cNvCxnSpPr/>
          <p:nvPr/>
        </p:nvCxnSpPr>
        <p:spPr>
          <a:xfrm>
            <a:off x="-73026" y="229795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2" name="直接连接符 321"/>
          <p:cNvCxnSpPr/>
          <p:nvPr/>
        </p:nvCxnSpPr>
        <p:spPr>
          <a:xfrm>
            <a:off x="-73026" y="245511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3" name="直接连接符 322"/>
          <p:cNvCxnSpPr/>
          <p:nvPr/>
        </p:nvCxnSpPr>
        <p:spPr>
          <a:xfrm>
            <a:off x="-73026" y="262656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4" name="直接连接符 323"/>
          <p:cNvCxnSpPr/>
          <p:nvPr/>
        </p:nvCxnSpPr>
        <p:spPr>
          <a:xfrm>
            <a:off x="-73026" y="282019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5" name="直接连接符 324"/>
          <p:cNvCxnSpPr/>
          <p:nvPr/>
        </p:nvCxnSpPr>
        <p:spPr>
          <a:xfrm>
            <a:off x="-73026" y="299164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6" name="直接连接符 325"/>
          <p:cNvCxnSpPr/>
          <p:nvPr/>
        </p:nvCxnSpPr>
        <p:spPr>
          <a:xfrm>
            <a:off x="-73026" y="314880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7" name="直接连接符 326"/>
          <p:cNvCxnSpPr/>
          <p:nvPr/>
        </p:nvCxnSpPr>
        <p:spPr>
          <a:xfrm>
            <a:off x="-73026" y="332025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5379881" y="1383208"/>
            <a:ext cx="5797549" cy="2862322"/>
          </a:xfrm>
          <a:prstGeom prst="rect">
            <a:avLst/>
          </a:prstGeom>
          <a:noFill/>
        </p:spPr>
        <p:txBody>
          <a:bodyPr wrap="square">
            <a:spAutoFit/>
          </a:bodyPr>
          <a:lstStyle/>
          <a:p>
            <a:pPr marL="0" marR="0" lvl="0" indent="0" algn="l" defTabSz="1219200" rtl="0" eaLnBrk="1" fontAlgn="auto" latinLnBrk="0" hangingPunct="1">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    国家最高科学技术奖于</a:t>
            </a:r>
            <a:r>
              <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2000</a:t>
            </a: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年由中华人民共和国国务院设立，由国家科学技术奖励工作办公室负责，是中国</a:t>
            </a:r>
            <a:r>
              <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5</a:t>
            </a: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个国家科学技术奖中最高等级的奖项，授予在当代科学技术前沿取得重大突破、在科学技术发展中有卓越建树，或者在科学技术创新、科学技术成果转化和高技术产业化中创造巨大社会效益或经济效益的科学技术工作者。</a:t>
            </a:r>
            <a:endPar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endParaRPr>
          </a:p>
          <a:p>
            <a:pPr marL="0" marR="0" lvl="0" indent="0" algn="l" defTabSz="1219200" rtl="0" eaLnBrk="1" fontAlgn="auto" latinLnBrk="0" hangingPunct="1">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    根据国家科学技术奖励工作办公室官网显示，国家最高科学技术奖每年评选一次，授予人数每次不超过两名，由国家主席亲自签署、颁发荣誉证书、奖章和奖金。</a:t>
            </a:r>
            <a:endParaRPr kumimoji="0" lang="zh-CN" altLang="en-US" sz="24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4914029" y="2032470"/>
            <a:ext cx="1943718" cy="369353"/>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
          <p:cNvSpPr txBox="1"/>
          <p:nvPr/>
        </p:nvSpPr>
        <p:spPr>
          <a:xfrm>
            <a:off x="5133472" y="2777709"/>
            <a:ext cx="1705595" cy="350886"/>
          </a:xfrm>
          <a:prstGeom prst="rect">
            <a:avLst/>
          </a:prstGeom>
          <a:noFill/>
        </p:spPr>
        <p:txBody>
          <a:bodyPr wrap="none" lIns="0" tIns="0" rIns="0" bIns="60981" rtlCol="0">
            <a:spAutoFit/>
          </a:bodyPr>
          <a:lstStyle/>
          <a:p>
            <a:pPr>
              <a:lnSpc>
                <a:spcPts val="2400"/>
              </a:lnSpc>
            </a:pPr>
            <a:r>
              <a:rPr lang="zh-CN" altLang="en-US" sz="1900" dirty="0">
                <a:solidFill>
                  <a:srgbClr val="656D8D"/>
                </a:solidFill>
                <a:latin typeface="Microsoft YaHei UI" panose="020B0503020204020204" pitchFamily="18" charset="-122"/>
                <a:cs typeface="Microsoft YaHei UI" panose="020B0503020204020204" pitchFamily="18" charset="-122"/>
              </a:rPr>
              <a:t>项目设计与准备</a:t>
            </a:r>
            <a:endParaRPr lang="zh-CN" altLang="en-US" sz="1900" dirty="0">
              <a:solidFill>
                <a:srgbClr val="656D8D"/>
              </a:solidFill>
              <a:latin typeface="Microsoft YaHei UI" panose="020B0503020204020204" pitchFamily="18" charset="-122"/>
              <a:cs typeface="Microsoft YaHei UI" panose="020B0503020204020204" pitchFamily="18" charset="-122"/>
            </a:endParaRPr>
          </a:p>
        </p:txBody>
      </p:sp>
      <p:sp>
        <p:nvSpPr>
          <p:cNvPr id="18" name="TextBox 1"/>
          <p:cNvSpPr txBox="1"/>
          <p:nvPr/>
        </p:nvSpPr>
        <p:spPr>
          <a:xfrm>
            <a:off x="5133472" y="2069841"/>
            <a:ext cx="1461939" cy="350886"/>
          </a:xfrm>
          <a:prstGeom prst="rect">
            <a:avLst/>
          </a:prstGeom>
          <a:noFill/>
        </p:spPr>
        <p:txBody>
          <a:bodyPr wrap="none" lIns="0" tIns="0" rIns="0" bIns="60981" rtlCol="0">
            <a:spAutoFit/>
          </a:bodyPr>
          <a:lstStyle/>
          <a:p>
            <a:pPr>
              <a:lnSpc>
                <a:spcPts val="2400"/>
              </a:lnSpc>
            </a:pPr>
            <a:r>
              <a:rPr lang="zh-CN" altLang="en-US" sz="1900" dirty="0">
                <a:solidFill>
                  <a:schemeClr val="bg1"/>
                </a:solidFill>
                <a:latin typeface="Microsoft YaHei UI" panose="020B0503020204020204" pitchFamily="18" charset="-122"/>
                <a:cs typeface="Microsoft YaHei UI" panose="020B0503020204020204" pitchFamily="18" charset="-122"/>
              </a:rPr>
              <a:t>项目知识准备</a:t>
            </a:r>
            <a:endParaRPr lang="zh-CN" altLang="en-US" sz="1900" dirty="0">
              <a:solidFill>
                <a:schemeClr val="bg1"/>
              </a:solidFill>
              <a:latin typeface="Microsoft YaHei UI" panose="020B0503020204020204" pitchFamily="18" charset="-122"/>
              <a:cs typeface="Microsoft YaHei UI" panose="020B0503020204020204" pitchFamily="18" charset="-122"/>
            </a:endParaRPr>
          </a:p>
        </p:txBody>
      </p:sp>
      <p:sp>
        <p:nvSpPr>
          <p:cNvPr id="48" name="TextBox 1"/>
          <p:cNvSpPr txBox="1"/>
          <p:nvPr/>
        </p:nvSpPr>
        <p:spPr>
          <a:xfrm>
            <a:off x="5176004" y="3531486"/>
            <a:ext cx="974626" cy="350886"/>
          </a:xfrm>
          <a:prstGeom prst="rect">
            <a:avLst/>
          </a:prstGeom>
          <a:noFill/>
        </p:spPr>
        <p:txBody>
          <a:bodyPr wrap="none" lIns="0" tIns="0" rIns="0" bIns="60981" rtlCol="0">
            <a:spAutoFit/>
          </a:bodyPr>
          <a:lstStyle/>
          <a:p>
            <a:pPr>
              <a:lnSpc>
                <a:spcPts val="2400"/>
              </a:lnSpc>
            </a:pPr>
            <a:r>
              <a:rPr lang="zh-CN" altLang="en-US" sz="1900" dirty="0">
                <a:solidFill>
                  <a:srgbClr val="656D8D"/>
                </a:solidFill>
                <a:latin typeface="Microsoft YaHei UI" panose="020B0503020204020204" pitchFamily="18" charset="-122"/>
                <a:cs typeface="Microsoft YaHei UI" panose="020B0503020204020204" pitchFamily="18" charset="-122"/>
              </a:rPr>
              <a:t>项目实施</a:t>
            </a:r>
            <a:endParaRPr lang="zh-CN" altLang="en-US" sz="1900" dirty="0">
              <a:solidFill>
                <a:srgbClr val="656D8D"/>
              </a:solidFill>
              <a:latin typeface="Microsoft YaHei UI" panose="020B0503020204020204" pitchFamily="18" charset="-122"/>
              <a:cs typeface="Microsoft YaHei UI" panose="020B0503020204020204" pitchFamily="18" charset="-122"/>
            </a:endParaRPr>
          </a:p>
        </p:txBody>
      </p:sp>
      <p:sp>
        <p:nvSpPr>
          <p:cNvPr id="50" name="TextBox 1"/>
          <p:cNvSpPr txBox="1"/>
          <p:nvPr/>
        </p:nvSpPr>
        <p:spPr>
          <a:xfrm>
            <a:off x="5123624" y="4281352"/>
            <a:ext cx="4025141" cy="350886"/>
          </a:xfrm>
          <a:prstGeom prst="rect">
            <a:avLst/>
          </a:prstGeom>
          <a:noFill/>
        </p:spPr>
        <p:txBody>
          <a:bodyPr wrap="none" lIns="0" tIns="0" rIns="0" bIns="60981" rtlCol="0">
            <a:spAutoFit/>
          </a:bodyPr>
          <a:lstStyle/>
          <a:p>
            <a:pPr>
              <a:lnSpc>
                <a:spcPts val="2400"/>
              </a:lnSpc>
            </a:pPr>
            <a:r>
              <a:rPr lang="zh-CN" altLang="en-US" sz="1900" dirty="0">
                <a:solidFill>
                  <a:srgbClr val="656D8D"/>
                </a:solidFill>
                <a:latin typeface="Microsoft YaHei UI" panose="020B0503020204020204" pitchFamily="18" charset="-122"/>
                <a:cs typeface="Microsoft YaHei UI" panose="020B0503020204020204" pitchFamily="18" charset="-122"/>
              </a:rPr>
              <a:t>项目实录：配置与管理</a:t>
            </a:r>
            <a:r>
              <a:rPr lang="en-US" altLang="zh-CN" sz="1900" dirty="0">
                <a:solidFill>
                  <a:srgbClr val="656D8D"/>
                </a:solidFill>
                <a:latin typeface="Microsoft YaHei UI" panose="020B0503020204020204" pitchFamily="18" charset="-122"/>
                <a:cs typeface="Microsoft YaHei UI" panose="020B0503020204020204" pitchFamily="18" charset="-122"/>
              </a:rPr>
              <a:t>Samba</a:t>
            </a:r>
            <a:r>
              <a:rPr lang="zh-CN" altLang="en-US" sz="1900" dirty="0">
                <a:solidFill>
                  <a:srgbClr val="656D8D"/>
                </a:solidFill>
                <a:latin typeface="Microsoft YaHei UI" panose="020B0503020204020204" pitchFamily="18" charset="-122"/>
                <a:cs typeface="Microsoft YaHei UI" panose="020B0503020204020204" pitchFamily="18" charset="-122"/>
              </a:rPr>
              <a:t>服务器</a:t>
            </a:r>
            <a:endParaRPr lang="zh-CN" altLang="en-US" sz="1900" dirty="0">
              <a:solidFill>
                <a:srgbClr val="656D8D"/>
              </a:solidFill>
              <a:latin typeface="Microsoft YaHei UI" panose="020B0503020204020204" pitchFamily="18" charset="-122"/>
              <a:cs typeface="Microsoft YaHei UI" panose="020B0503020204020204" pitchFamily="18" charset="-122"/>
            </a:endParaRPr>
          </a:p>
        </p:txBody>
      </p:sp>
      <p:sp>
        <p:nvSpPr>
          <p:cNvPr id="51" name="Freeform 3"/>
          <p:cNvSpPr/>
          <p:nvPr/>
        </p:nvSpPr>
        <p:spPr>
          <a:xfrm>
            <a:off x="4700092" y="1642913"/>
            <a:ext cx="79628" cy="3615681"/>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algn="ctr"/>
            <a:endParaRPr lang="zh-CN" altLang="en-US"/>
          </a:p>
        </p:txBody>
      </p:sp>
      <p:sp>
        <p:nvSpPr>
          <p:cNvPr id="52" name="Freeform 3"/>
          <p:cNvSpPr/>
          <p:nvPr/>
        </p:nvSpPr>
        <p:spPr>
          <a:xfrm>
            <a:off x="4637406" y="215848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7" name="Freeform 3"/>
          <p:cNvSpPr/>
          <p:nvPr/>
        </p:nvSpPr>
        <p:spPr>
          <a:xfrm>
            <a:off x="4637406" y="2902368"/>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53" name="Freeform 3"/>
          <p:cNvSpPr/>
          <p:nvPr/>
        </p:nvSpPr>
        <p:spPr>
          <a:xfrm>
            <a:off x="4637406" y="36357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54" name="Freeform 3"/>
          <p:cNvSpPr/>
          <p:nvPr/>
        </p:nvSpPr>
        <p:spPr>
          <a:xfrm>
            <a:off x="4637406" y="43596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Tree>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一、</a:t>
            </a:r>
            <a:r>
              <a:rPr lang="zh-CN" altLang="en-US" dirty="0">
                <a:latin typeface="Microsoft YaHei UI" panose="020B0503020204020204" pitchFamily="18" charset="-122"/>
                <a:cs typeface="Microsoft YaHei UI" panose="020B0503020204020204" pitchFamily="18" charset="-122"/>
                <a:sym typeface="+mn-ea"/>
              </a:rPr>
              <a:t>项目知识准备</a:t>
            </a:r>
            <a:endParaRPr lang="zh-CN" altLang="en-US" dirty="0"/>
          </a:p>
        </p:txBody>
      </p:sp>
      <p:sp>
        <p:nvSpPr>
          <p:cNvPr id="6" name="内容占位符 5"/>
          <p:cNvSpPr>
            <a:spLocks noGrp="1"/>
          </p:cNvSpPr>
          <p:nvPr>
            <p:ph idx="13"/>
          </p:nvPr>
        </p:nvSpPr>
        <p:spPr/>
        <p:txBody>
          <a:bodyPr>
            <a:noAutofit/>
          </a:bodyPr>
          <a:lstStyle/>
          <a:p>
            <a:r>
              <a:rPr lang="en-US" altLang="zh-CN" dirty="0"/>
              <a:t>NFS</a:t>
            </a:r>
            <a:r>
              <a:rPr lang="zh-CN" altLang="en-US" dirty="0"/>
              <a:t>服务概述</a:t>
            </a:r>
            <a:endParaRPr lang="zh-CN" altLang="en-US" dirty="0"/>
          </a:p>
        </p:txBody>
      </p:sp>
      <p:sp>
        <p:nvSpPr>
          <p:cNvPr id="2" name="文本框 1"/>
          <p:cNvSpPr txBox="1"/>
          <p:nvPr/>
        </p:nvSpPr>
        <p:spPr>
          <a:xfrm>
            <a:off x="612775" y="1607230"/>
            <a:ext cx="10363200" cy="2807948"/>
          </a:xfrm>
          <a:prstGeom prst="rect">
            <a:avLst/>
          </a:prstGeom>
          <a:noFill/>
        </p:spPr>
        <p:txBody>
          <a:bodyPr wrap="square" rtlCol="0" anchor="t">
            <a:spAutoFit/>
          </a:bodyPr>
          <a:lstStyle/>
          <a:p>
            <a:pPr marL="3429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       NFS</a:t>
            </a:r>
            <a:r>
              <a:rPr lang="zh-CN" altLang="en-US" sz="2000" dirty="0">
                <a:solidFill>
                  <a:srgbClr val="4C6062"/>
                </a:solidFill>
                <a:latin typeface="微软雅黑" panose="020B0503020204020204" pitchFamily="34" charset="-122"/>
                <a:ea typeface="微软雅黑" panose="020B0503020204020204" pitchFamily="34" charset="-122"/>
              </a:rPr>
              <a:t>最早是由</a:t>
            </a:r>
            <a:r>
              <a:rPr lang="en-US" altLang="zh-CN" sz="2000" dirty="0">
                <a:solidFill>
                  <a:srgbClr val="4C6062"/>
                </a:solidFill>
                <a:latin typeface="微软雅黑" panose="020B0503020204020204" pitchFamily="34" charset="-122"/>
                <a:ea typeface="微软雅黑" panose="020B0503020204020204" pitchFamily="34" charset="-122"/>
              </a:rPr>
              <a:t>Sun</a:t>
            </a:r>
            <a:r>
              <a:rPr lang="zh-CN" altLang="en-US" sz="2000" dirty="0">
                <a:solidFill>
                  <a:srgbClr val="4C6062"/>
                </a:solidFill>
                <a:latin typeface="微软雅黑" panose="020B0503020204020204" pitchFamily="34" charset="-122"/>
                <a:ea typeface="微软雅黑" panose="020B0503020204020204" pitchFamily="34" charset="-122"/>
              </a:rPr>
              <a:t>公司于</a:t>
            </a:r>
            <a:r>
              <a:rPr lang="en-US" altLang="zh-CN" sz="2000" dirty="0">
                <a:solidFill>
                  <a:srgbClr val="4C6062"/>
                </a:solidFill>
                <a:latin typeface="微软雅黑" panose="020B0503020204020204" pitchFamily="34" charset="-122"/>
                <a:ea typeface="微软雅黑" panose="020B0503020204020204" pitchFamily="34" charset="-122"/>
              </a:rPr>
              <a:t>1984</a:t>
            </a:r>
            <a:r>
              <a:rPr lang="zh-CN" altLang="en-US" sz="2000" dirty="0">
                <a:solidFill>
                  <a:srgbClr val="4C6062"/>
                </a:solidFill>
                <a:latin typeface="微软雅黑" panose="020B0503020204020204" pitchFamily="34" charset="-122"/>
                <a:ea typeface="微软雅黑" panose="020B0503020204020204" pitchFamily="34" charset="-122"/>
              </a:rPr>
              <a:t>年开发出来的，其目的就是让不同计算机、不同操作系统之间可以彼此共享文件。</a:t>
            </a:r>
            <a:endParaRPr lang="zh-CN" altLang="en-US" sz="2000" dirty="0">
              <a:solidFill>
                <a:srgbClr val="4C6062"/>
              </a:solidFill>
              <a:latin typeface="微软雅黑" panose="020B0503020204020204" pitchFamily="34" charset="-122"/>
              <a:ea typeface="微软雅黑" panose="020B0503020204020204" pitchFamily="34" charset="-122"/>
            </a:endParaRPr>
          </a:p>
          <a:p>
            <a:pPr marL="3429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       统信</a:t>
            </a:r>
            <a:r>
              <a:rPr lang="en-US" altLang="zh-CN" sz="2000" dirty="0">
                <a:solidFill>
                  <a:srgbClr val="4C6062"/>
                </a:solidFill>
                <a:latin typeface="微软雅黑" panose="020B0503020204020204" pitchFamily="34" charset="-122"/>
                <a:ea typeface="微软雅黑" panose="020B0503020204020204" pitchFamily="34" charset="-122"/>
              </a:rPr>
              <a:t>UOS V20</a:t>
            </a:r>
            <a:r>
              <a:rPr lang="zh-CN" altLang="en-US" sz="2000" dirty="0">
                <a:solidFill>
                  <a:srgbClr val="4C6062"/>
                </a:solidFill>
                <a:latin typeface="微软雅黑" panose="020B0503020204020204" pitchFamily="34" charset="-122"/>
                <a:ea typeface="微软雅黑" panose="020B0503020204020204" pitchFamily="34" charset="-122"/>
              </a:rPr>
              <a:t>是一个基于</a:t>
            </a:r>
            <a:r>
              <a:rPr lang="en-US" altLang="zh-CN" sz="2000" dirty="0">
                <a:solidFill>
                  <a:srgbClr val="4C6062"/>
                </a:solidFill>
                <a:latin typeface="微软雅黑" panose="020B0503020204020204" pitchFamily="34" charset="-122"/>
                <a:ea typeface="微软雅黑" panose="020B0503020204020204" pitchFamily="34" charset="-122"/>
              </a:rPr>
              <a:t>Linux</a:t>
            </a:r>
            <a:r>
              <a:rPr lang="zh-CN" altLang="en-US" sz="2000" dirty="0">
                <a:solidFill>
                  <a:srgbClr val="4C6062"/>
                </a:solidFill>
                <a:latin typeface="微软雅黑" panose="020B0503020204020204" pitchFamily="34" charset="-122"/>
                <a:ea typeface="微软雅黑" panose="020B0503020204020204" pitchFamily="34" charset="-122"/>
              </a:rPr>
              <a:t>的操作系统，它支持网络文件系统（</a:t>
            </a:r>
            <a:r>
              <a:rPr lang="en-US" altLang="zh-CN" sz="2000" dirty="0">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）来实现</a:t>
            </a:r>
            <a:r>
              <a:rPr lang="en-US" altLang="zh-CN" sz="2000" dirty="0">
                <a:solidFill>
                  <a:srgbClr val="4C6062"/>
                </a:solidFill>
                <a:latin typeface="微软雅黑" panose="020B0503020204020204" pitchFamily="34" charset="-122"/>
                <a:ea typeface="微软雅黑" panose="020B0503020204020204" pitchFamily="34" charset="-122"/>
              </a:rPr>
              <a:t>Linux</a:t>
            </a:r>
            <a:r>
              <a:rPr lang="zh-CN" altLang="en-US" sz="2000" dirty="0">
                <a:solidFill>
                  <a:srgbClr val="4C6062"/>
                </a:solidFill>
                <a:latin typeface="微软雅黑" panose="020B0503020204020204" pitchFamily="34" charset="-122"/>
                <a:ea typeface="微软雅黑" panose="020B0503020204020204" pitchFamily="34" charset="-122"/>
              </a:rPr>
              <a:t>之间的资源共享。通过配置</a:t>
            </a:r>
            <a:r>
              <a:rPr lang="en-US" altLang="zh-CN" sz="2000" dirty="0">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服务器和客户端，可以在</a:t>
            </a:r>
            <a:r>
              <a:rPr lang="en-US" altLang="zh-CN" sz="2000" dirty="0">
                <a:solidFill>
                  <a:srgbClr val="4C6062"/>
                </a:solidFill>
                <a:latin typeface="微软雅黑" panose="020B0503020204020204" pitchFamily="34" charset="-122"/>
                <a:ea typeface="微软雅黑" panose="020B0503020204020204" pitchFamily="34" charset="-122"/>
              </a:rPr>
              <a:t>UOS V20</a:t>
            </a:r>
            <a:r>
              <a:rPr lang="zh-CN" altLang="en-US" sz="2000" dirty="0">
                <a:solidFill>
                  <a:srgbClr val="4C6062"/>
                </a:solidFill>
                <a:latin typeface="微软雅黑" panose="020B0503020204020204" pitchFamily="34" charset="-122"/>
                <a:ea typeface="微软雅黑" panose="020B0503020204020204" pitchFamily="34" charset="-122"/>
              </a:rPr>
              <a:t>上共享文件和目录，并允许其他</a:t>
            </a:r>
            <a:r>
              <a:rPr lang="en-US" altLang="zh-CN" sz="2000" dirty="0">
                <a:solidFill>
                  <a:srgbClr val="4C6062"/>
                </a:solidFill>
                <a:latin typeface="微软雅黑" panose="020B0503020204020204" pitchFamily="34" charset="-122"/>
                <a:ea typeface="微软雅黑" panose="020B0503020204020204" pitchFamily="34" charset="-122"/>
              </a:rPr>
              <a:t>UOS V20</a:t>
            </a:r>
            <a:r>
              <a:rPr lang="zh-CN" altLang="en-US" sz="2000" dirty="0">
                <a:solidFill>
                  <a:srgbClr val="4C6062"/>
                </a:solidFill>
                <a:latin typeface="微软雅黑" panose="020B0503020204020204" pitchFamily="34" charset="-122"/>
                <a:ea typeface="微软雅黑" panose="020B0503020204020204" pitchFamily="34" charset="-122"/>
              </a:rPr>
              <a:t>系统连接到共享位置，并像对待本地文件一样进行操作。</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633075" cy="1123950"/>
            <a:chOff x="1325" y="8641"/>
            <a:chExt cx="16745" cy="1770"/>
          </a:xfrm>
        </p:grpSpPr>
        <p:sp>
          <p:nvSpPr>
            <p:cNvPr id="38" name="矩形 37"/>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p:transition spd="slow">
    <p:push/>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一、</a:t>
            </a:r>
            <a:r>
              <a:rPr lang="zh-CN" altLang="en-US" dirty="0">
                <a:latin typeface="Microsoft YaHei UI" panose="020B0503020204020204" pitchFamily="18" charset="-122"/>
                <a:cs typeface="Microsoft YaHei UI" panose="020B0503020204020204" pitchFamily="18" charset="-122"/>
                <a:sym typeface="+mn-ea"/>
              </a:rPr>
              <a:t>项目知识准备</a:t>
            </a:r>
            <a:endParaRPr lang="zh-CN" altLang="en-US" dirty="0"/>
          </a:p>
        </p:txBody>
      </p:sp>
      <p:sp>
        <p:nvSpPr>
          <p:cNvPr id="6" name="内容占位符 5"/>
          <p:cNvSpPr>
            <a:spLocks noGrp="1"/>
          </p:cNvSpPr>
          <p:nvPr>
            <p:ph idx="13"/>
          </p:nvPr>
        </p:nvSpPr>
        <p:spPr/>
        <p:txBody>
          <a:bodyPr>
            <a:noAutofit/>
          </a:bodyPr>
          <a:lstStyle/>
          <a:p>
            <a:r>
              <a:rPr lang="en-US" altLang="zh-CN" dirty="0"/>
              <a:t>NFS</a:t>
            </a:r>
            <a:r>
              <a:rPr lang="zh-CN" altLang="en-US" dirty="0"/>
              <a:t>服务概述</a:t>
            </a:r>
            <a:endParaRPr lang="zh-CN" altLang="en-US" dirty="0"/>
          </a:p>
        </p:txBody>
      </p:sp>
      <p:sp>
        <p:nvSpPr>
          <p:cNvPr id="2" name="文本框 1"/>
          <p:cNvSpPr txBox="1"/>
          <p:nvPr/>
        </p:nvSpPr>
        <p:spPr>
          <a:xfrm>
            <a:off x="612775" y="1607230"/>
            <a:ext cx="10363200" cy="1884618"/>
          </a:xfrm>
          <a:prstGeom prst="rect">
            <a:avLst/>
          </a:prstGeom>
          <a:noFill/>
        </p:spPr>
        <p:txBody>
          <a:bodyPr wrap="square" rtlCol="0" anchor="t">
            <a:spAutoFit/>
          </a:bodyPr>
          <a:lstStyle/>
          <a:p>
            <a:pPr marL="3429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       RPC</a:t>
            </a:r>
            <a:r>
              <a:rPr lang="zh-CN" altLang="en-US" sz="2000" dirty="0">
                <a:solidFill>
                  <a:srgbClr val="4C6062"/>
                </a:solidFill>
                <a:latin typeface="微软雅黑" panose="020B0503020204020204" pitchFamily="34" charset="-122"/>
                <a:ea typeface="微软雅黑" panose="020B0503020204020204" pitchFamily="34" charset="-122"/>
              </a:rPr>
              <a:t>主要的功能是记录每个</a:t>
            </a:r>
            <a:r>
              <a:rPr lang="en-US" altLang="zh-CN" sz="2000" dirty="0">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功能对应的端口，它工作在固定端口</a:t>
            </a:r>
            <a:r>
              <a:rPr lang="en-US" altLang="zh-CN" sz="2000" dirty="0">
                <a:solidFill>
                  <a:srgbClr val="4C6062"/>
                </a:solidFill>
                <a:latin typeface="微软雅黑" panose="020B0503020204020204" pitchFamily="34" charset="-122"/>
                <a:ea typeface="微软雅黑" panose="020B0503020204020204" pitchFamily="34" charset="-122"/>
              </a:rPr>
              <a:t>111</a:t>
            </a:r>
            <a:r>
              <a:rPr lang="zh-CN" altLang="en-US" sz="2000" dirty="0">
                <a:solidFill>
                  <a:srgbClr val="4C6062"/>
                </a:solidFill>
                <a:latin typeface="微软雅黑" panose="020B0503020204020204" pitchFamily="34" charset="-122"/>
                <a:ea typeface="微软雅黑" panose="020B0503020204020204" pitchFamily="34" charset="-122"/>
              </a:rPr>
              <a:t>。当客户端请求提供</a:t>
            </a:r>
            <a:r>
              <a:rPr lang="en-US" altLang="zh-CN" sz="2000" dirty="0">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服务时，会访问服务器的</a:t>
            </a:r>
            <a:r>
              <a:rPr lang="en-US" altLang="zh-CN" sz="2000" dirty="0">
                <a:solidFill>
                  <a:srgbClr val="4C6062"/>
                </a:solidFill>
                <a:latin typeface="微软雅黑" panose="020B0503020204020204" pitchFamily="34" charset="-122"/>
                <a:ea typeface="微软雅黑" panose="020B0503020204020204" pitchFamily="34" charset="-122"/>
              </a:rPr>
              <a:t>111</a:t>
            </a:r>
            <a:r>
              <a:rPr lang="zh-CN" altLang="en-US" sz="2000" dirty="0">
                <a:solidFill>
                  <a:srgbClr val="4C6062"/>
                </a:solidFill>
                <a:latin typeface="微软雅黑" panose="020B0503020204020204" pitchFamily="34" charset="-122"/>
                <a:ea typeface="微软雅黑" panose="020B0503020204020204" pitchFamily="34" charset="-122"/>
              </a:rPr>
              <a:t>端口（</a:t>
            </a:r>
            <a:r>
              <a:rPr lang="en-US" altLang="zh-CN" sz="2000" dirty="0">
                <a:solidFill>
                  <a:srgbClr val="4C6062"/>
                </a:solidFill>
                <a:latin typeface="微软雅黑" panose="020B0503020204020204" pitchFamily="34" charset="-122"/>
                <a:ea typeface="微软雅黑" panose="020B0503020204020204" pitchFamily="34" charset="-122"/>
              </a:rPr>
              <a:t>RPC</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RPC</a:t>
            </a:r>
            <a:r>
              <a:rPr lang="zh-CN" altLang="en-US" sz="2000" dirty="0">
                <a:solidFill>
                  <a:srgbClr val="4C6062"/>
                </a:solidFill>
                <a:latin typeface="微软雅黑" panose="020B0503020204020204" pitchFamily="34" charset="-122"/>
                <a:ea typeface="微软雅黑" panose="020B0503020204020204" pitchFamily="34" charset="-122"/>
              </a:rPr>
              <a:t>会将</a:t>
            </a:r>
            <a:r>
              <a:rPr lang="en-US" altLang="zh-CN" sz="2000" dirty="0">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工作端口返回给客户端。</a:t>
            </a:r>
            <a:r>
              <a:rPr lang="en-US" altLang="zh-CN" sz="2000" dirty="0">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启动时，自动向</a:t>
            </a:r>
            <a:r>
              <a:rPr lang="en-US" altLang="zh-CN" sz="2000" dirty="0">
                <a:solidFill>
                  <a:srgbClr val="4C6062"/>
                </a:solidFill>
                <a:latin typeface="微软雅黑" panose="020B0503020204020204" pitchFamily="34" charset="-122"/>
                <a:ea typeface="微软雅黑" panose="020B0503020204020204" pitchFamily="34" charset="-122"/>
              </a:rPr>
              <a:t>RPC</a:t>
            </a:r>
            <a:r>
              <a:rPr lang="zh-CN" altLang="en-US" sz="2000" dirty="0">
                <a:solidFill>
                  <a:srgbClr val="4C6062"/>
                </a:solidFill>
                <a:latin typeface="微软雅黑" panose="020B0503020204020204" pitchFamily="34" charset="-122"/>
                <a:ea typeface="微软雅黑" panose="020B0503020204020204" pitchFamily="34" charset="-122"/>
              </a:rPr>
              <a:t>服务器注册，告诉它自己各个功能使用的端口。</a:t>
            </a:r>
            <a:r>
              <a:rPr lang="en-US" altLang="zh-CN" sz="2000" dirty="0">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与</a:t>
            </a:r>
            <a:r>
              <a:rPr lang="en-US" altLang="zh-CN" sz="2000" dirty="0">
                <a:solidFill>
                  <a:srgbClr val="4C6062"/>
                </a:solidFill>
                <a:latin typeface="微软雅黑" panose="020B0503020204020204" pitchFamily="34" charset="-122"/>
                <a:ea typeface="微软雅黑" panose="020B0503020204020204" pitchFamily="34" charset="-122"/>
              </a:rPr>
              <a:t>RPC</a:t>
            </a:r>
            <a:r>
              <a:rPr lang="zh-CN" altLang="en-US" sz="2000" dirty="0">
                <a:solidFill>
                  <a:srgbClr val="4C6062"/>
                </a:solidFill>
                <a:latin typeface="微软雅黑" panose="020B0503020204020204" pitchFamily="34" charset="-122"/>
                <a:ea typeface="微软雅黑" panose="020B0503020204020204" pitchFamily="34" charset="-122"/>
              </a:rPr>
              <a:t>合作为客户端提供服务如图。</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633075" cy="1123950"/>
            <a:chOff x="1325" y="8641"/>
            <a:chExt cx="16745" cy="1770"/>
          </a:xfrm>
        </p:grpSpPr>
        <p:sp>
          <p:nvSpPr>
            <p:cNvPr id="38" name="矩形 37"/>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pic>
        <p:nvPicPr>
          <p:cNvPr id="1026"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203575" y="3667326"/>
            <a:ext cx="5358035" cy="2014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p:nvPicPr>
        <p:blipFill>
          <a:blip r:embed="rId2"/>
          <a:stretch>
            <a:fillRect/>
          </a:stretch>
        </p:blipFill>
        <p:spPr>
          <a:xfrm>
            <a:off x="1030825" y="3565704"/>
            <a:ext cx="10119794" cy="2320908"/>
          </a:xfrm>
          <a:prstGeom prst="rect">
            <a:avLst/>
          </a:prstGeom>
        </p:spPr>
      </p:pic>
    </p:spTree>
  </p:cSld>
  <p:clrMapOvr>
    <a:masterClrMapping/>
  </p:clrMapOvr>
  <p:transition spd="slow">
    <p:push/>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一、</a:t>
            </a:r>
            <a:r>
              <a:rPr lang="zh-CN" altLang="en-US" dirty="0">
                <a:latin typeface="Microsoft YaHei UI" panose="020B0503020204020204" pitchFamily="18" charset="-122"/>
                <a:cs typeface="Microsoft YaHei UI" panose="020B0503020204020204" pitchFamily="18" charset="-122"/>
                <a:sym typeface="+mn-ea"/>
              </a:rPr>
              <a:t>项目知识准备</a:t>
            </a:r>
            <a:endParaRPr lang="zh-CN" altLang="en-US" dirty="0"/>
          </a:p>
        </p:txBody>
      </p:sp>
      <p:sp>
        <p:nvSpPr>
          <p:cNvPr id="6" name="内容占位符 5"/>
          <p:cNvSpPr>
            <a:spLocks noGrp="1"/>
          </p:cNvSpPr>
          <p:nvPr>
            <p:ph idx="13"/>
          </p:nvPr>
        </p:nvSpPr>
        <p:spPr/>
        <p:txBody>
          <a:bodyPr>
            <a:noAutofit/>
          </a:bodyPr>
          <a:lstStyle/>
          <a:p>
            <a:r>
              <a:rPr lang="en-US" altLang="zh-CN" dirty="0"/>
              <a:t>NFS</a:t>
            </a:r>
            <a:r>
              <a:rPr lang="zh-CN" altLang="en-US" dirty="0"/>
              <a:t>服务概述</a:t>
            </a:r>
            <a:endParaRPr lang="zh-CN" altLang="en-US" dirty="0"/>
          </a:p>
        </p:txBody>
      </p:sp>
      <p:sp>
        <p:nvSpPr>
          <p:cNvPr id="2" name="文本框 1"/>
          <p:cNvSpPr txBox="1"/>
          <p:nvPr/>
        </p:nvSpPr>
        <p:spPr>
          <a:xfrm>
            <a:off x="612775" y="1607230"/>
            <a:ext cx="10363200" cy="3731278"/>
          </a:xfrm>
          <a:prstGeom prst="rect">
            <a:avLst/>
          </a:prstGeom>
          <a:noFill/>
        </p:spPr>
        <p:txBody>
          <a:bodyPr wrap="square" rtlCol="0" anchor="t">
            <a:spAutoFit/>
          </a:bodyPr>
          <a:lstStyle/>
          <a:p>
            <a:pPr marL="3429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① </a:t>
            </a:r>
            <a:r>
              <a:rPr lang="en-US" altLang="zh-CN" sz="2000" dirty="0">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启动时，自动选择工作端口小于</a:t>
            </a:r>
            <a:r>
              <a:rPr lang="en-US" altLang="zh-CN" sz="2000" dirty="0">
                <a:solidFill>
                  <a:srgbClr val="4C6062"/>
                </a:solidFill>
                <a:latin typeface="微软雅黑" panose="020B0503020204020204" pitchFamily="34" charset="-122"/>
                <a:ea typeface="微软雅黑" panose="020B0503020204020204" pitchFamily="34" charset="-122"/>
              </a:rPr>
              <a:t>1024</a:t>
            </a:r>
            <a:r>
              <a:rPr lang="zh-CN" altLang="en-US" sz="2000" dirty="0">
                <a:solidFill>
                  <a:srgbClr val="4C6062"/>
                </a:solidFill>
                <a:latin typeface="微软雅黑" panose="020B0503020204020204" pitchFamily="34" charset="-122"/>
                <a:ea typeface="微软雅黑" panose="020B0503020204020204" pitchFamily="34" charset="-122"/>
              </a:rPr>
              <a:t>的</a:t>
            </a:r>
            <a:r>
              <a:rPr lang="en-US" altLang="zh-CN" sz="2000" dirty="0">
                <a:solidFill>
                  <a:srgbClr val="4C6062"/>
                </a:solidFill>
                <a:latin typeface="微软雅黑" panose="020B0503020204020204" pitchFamily="34" charset="-122"/>
                <a:ea typeface="微软雅黑" panose="020B0503020204020204" pitchFamily="34" charset="-122"/>
              </a:rPr>
              <a:t>1011</a:t>
            </a:r>
            <a:r>
              <a:rPr lang="zh-CN" altLang="en-US" sz="2000" dirty="0">
                <a:solidFill>
                  <a:srgbClr val="4C6062"/>
                </a:solidFill>
                <a:latin typeface="微软雅黑" panose="020B0503020204020204" pitchFamily="34" charset="-122"/>
                <a:ea typeface="微软雅黑" panose="020B0503020204020204" pitchFamily="34" charset="-122"/>
              </a:rPr>
              <a:t>端口，并向</a:t>
            </a:r>
            <a:r>
              <a:rPr lang="en-US" altLang="zh-CN" sz="2000" dirty="0">
                <a:solidFill>
                  <a:srgbClr val="4C6062"/>
                </a:solidFill>
                <a:latin typeface="微软雅黑" panose="020B0503020204020204" pitchFamily="34" charset="-122"/>
                <a:ea typeface="微软雅黑" panose="020B0503020204020204" pitchFamily="34" charset="-122"/>
              </a:rPr>
              <a:t>RPC</a:t>
            </a:r>
            <a:r>
              <a:rPr lang="zh-CN" altLang="en-US" sz="2000" dirty="0">
                <a:solidFill>
                  <a:srgbClr val="4C6062"/>
                </a:solidFill>
                <a:latin typeface="微软雅黑" panose="020B0503020204020204" pitchFamily="34" charset="-122"/>
                <a:ea typeface="微软雅黑" panose="020B0503020204020204" pitchFamily="34" charset="-122"/>
              </a:rPr>
              <a:t>服务（工作于</a:t>
            </a:r>
            <a:r>
              <a:rPr lang="en-US" altLang="zh-CN" sz="2000" dirty="0">
                <a:solidFill>
                  <a:srgbClr val="4C6062"/>
                </a:solidFill>
                <a:latin typeface="微软雅黑" panose="020B0503020204020204" pitchFamily="34" charset="-122"/>
                <a:ea typeface="微软雅黑" panose="020B0503020204020204" pitchFamily="34" charset="-122"/>
              </a:rPr>
              <a:t>111</a:t>
            </a:r>
            <a:r>
              <a:rPr lang="zh-CN" altLang="en-US" sz="2000" dirty="0">
                <a:solidFill>
                  <a:srgbClr val="4C6062"/>
                </a:solidFill>
                <a:latin typeface="微软雅黑" panose="020B0503020204020204" pitchFamily="34" charset="-122"/>
                <a:ea typeface="微软雅黑" panose="020B0503020204020204" pitchFamily="34" charset="-122"/>
              </a:rPr>
              <a:t>端口）汇报，</a:t>
            </a:r>
            <a:r>
              <a:rPr lang="en-US" altLang="zh-CN" sz="2000" dirty="0">
                <a:solidFill>
                  <a:srgbClr val="4C6062"/>
                </a:solidFill>
                <a:latin typeface="微软雅黑" panose="020B0503020204020204" pitchFamily="34" charset="-122"/>
                <a:ea typeface="微软雅黑" panose="020B0503020204020204" pitchFamily="34" charset="-122"/>
              </a:rPr>
              <a:t>RPC</a:t>
            </a:r>
            <a:r>
              <a:rPr lang="zh-CN" altLang="en-US" sz="2000" dirty="0">
                <a:solidFill>
                  <a:srgbClr val="4C6062"/>
                </a:solidFill>
                <a:latin typeface="微软雅黑" panose="020B0503020204020204" pitchFamily="34" charset="-122"/>
                <a:ea typeface="微软雅黑" panose="020B0503020204020204" pitchFamily="34" charset="-122"/>
              </a:rPr>
              <a:t>服务记录在案。</a:t>
            </a:r>
            <a:endParaRPr lang="zh-CN" altLang="en-US" sz="2000" dirty="0">
              <a:solidFill>
                <a:srgbClr val="4C6062"/>
              </a:solidFill>
              <a:latin typeface="微软雅黑" panose="020B0503020204020204" pitchFamily="34" charset="-122"/>
              <a:ea typeface="微软雅黑" panose="020B0503020204020204" pitchFamily="34" charset="-122"/>
            </a:endParaRPr>
          </a:p>
          <a:p>
            <a:pPr marL="3429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② 客户端需要</a:t>
            </a:r>
            <a:r>
              <a:rPr lang="en-US" altLang="zh-CN" sz="2000" dirty="0">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提供服务时，首先向</a:t>
            </a:r>
            <a:r>
              <a:rPr lang="en-US" altLang="zh-CN" sz="2000" dirty="0">
                <a:solidFill>
                  <a:srgbClr val="4C6062"/>
                </a:solidFill>
                <a:latin typeface="微软雅黑" panose="020B0503020204020204" pitchFamily="34" charset="-122"/>
                <a:ea typeface="微软雅黑" panose="020B0503020204020204" pitchFamily="34" charset="-122"/>
              </a:rPr>
              <a:t>111</a:t>
            </a:r>
            <a:r>
              <a:rPr lang="zh-CN" altLang="en-US" sz="2000" dirty="0">
                <a:solidFill>
                  <a:srgbClr val="4C6062"/>
                </a:solidFill>
                <a:latin typeface="微软雅黑" panose="020B0503020204020204" pitchFamily="34" charset="-122"/>
                <a:ea typeface="微软雅黑" panose="020B0503020204020204" pitchFamily="34" charset="-122"/>
              </a:rPr>
              <a:t>端口的</a:t>
            </a:r>
            <a:r>
              <a:rPr lang="en-US" altLang="zh-CN" sz="2000" dirty="0">
                <a:solidFill>
                  <a:srgbClr val="4C6062"/>
                </a:solidFill>
                <a:latin typeface="微软雅黑" panose="020B0503020204020204" pitchFamily="34" charset="-122"/>
                <a:ea typeface="微软雅黑" panose="020B0503020204020204" pitchFamily="34" charset="-122"/>
              </a:rPr>
              <a:t>RPC</a:t>
            </a:r>
            <a:r>
              <a:rPr lang="zh-CN" altLang="en-US" sz="2000" dirty="0">
                <a:solidFill>
                  <a:srgbClr val="4C6062"/>
                </a:solidFill>
                <a:latin typeface="微软雅黑" panose="020B0503020204020204" pitchFamily="34" charset="-122"/>
                <a:ea typeface="微软雅黑" panose="020B0503020204020204" pitchFamily="34" charset="-122"/>
              </a:rPr>
              <a:t>服务查询</a:t>
            </a:r>
            <a:r>
              <a:rPr lang="en-US" altLang="zh-CN" sz="2000" dirty="0">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服务工作在哪个端口。</a:t>
            </a:r>
            <a:endParaRPr lang="zh-CN" altLang="en-US" sz="2000" dirty="0">
              <a:solidFill>
                <a:srgbClr val="4C6062"/>
              </a:solidFill>
              <a:latin typeface="微软雅黑" panose="020B0503020204020204" pitchFamily="34" charset="-122"/>
              <a:ea typeface="微软雅黑" panose="020B0503020204020204" pitchFamily="34" charset="-122"/>
            </a:endParaRPr>
          </a:p>
          <a:p>
            <a:pPr marL="3429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③ </a:t>
            </a:r>
            <a:r>
              <a:rPr lang="en-US" altLang="zh-CN" sz="2000" dirty="0">
                <a:solidFill>
                  <a:srgbClr val="4C6062"/>
                </a:solidFill>
                <a:latin typeface="微软雅黑" panose="020B0503020204020204" pitchFamily="34" charset="-122"/>
                <a:ea typeface="微软雅黑" panose="020B0503020204020204" pitchFamily="34" charset="-122"/>
              </a:rPr>
              <a:t>RPC</a:t>
            </a:r>
            <a:r>
              <a:rPr lang="zh-CN" altLang="en-US" sz="2000" dirty="0">
                <a:solidFill>
                  <a:srgbClr val="4C6062"/>
                </a:solidFill>
                <a:latin typeface="微软雅黑" panose="020B0503020204020204" pitchFamily="34" charset="-122"/>
                <a:ea typeface="微软雅黑" panose="020B0503020204020204" pitchFamily="34" charset="-122"/>
              </a:rPr>
              <a:t>服务回答客户端，它工作在</a:t>
            </a:r>
            <a:r>
              <a:rPr lang="en-US" altLang="zh-CN" sz="2000" dirty="0">
                <a:solidFill>
                  <a:srgbClr val="4C6062"/>
                </a:solidFill>
                <a:latin typeface="微软雅黑" panose="020B0503020204020204" pitchFamily="34" charset="-122"/>
                <a:ea typeface="微软雅黑" panose="020B0503020204020204" pitchFamily="34" charset="-122"/>
              </a:rPr>
              <a:t>1011</a:t>
            </a:r>
            <a:r>
              <a:rPr lang="zh-CN" altLang="en-US" sz="2000" dirty="0">
                <a:solidFill>
                  <a:srgbClr val="4C6062"/>
                </a:solidFill>
                <a:latin typeface="微软雅黑" panose="020B0503020204020204" pitchFamily="34" charset="-122"/>
                <a:ea typeface="微软雅黑" panose="020B0503020204020204" pitchFamily="34" charset="-122"/>
              </a:rPr>
              <a:t>端口。</a:t>
            </a:r>
            <a:endParaRPr lang="zh-CN" altLang="en-US" sz="2000" dirty="0">
              <a:solidFill>
                <a:srgbClr val="4C6062"/>
              </a:solidFill>
              <a:latin typeface="微软雅黑" panose="020B0503020204020204" pitchFamily="34" charset="-122"/>
              <a:ea typeface="微软雅黑" panose="020B0503020204020204" pitchFamily="34" charset="-122"/>
            </a:endParaRPr>
          </a:p>
          <a:p>
            <a:pPr marL="3429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④ 于是，客户端直接访问</a:t>
            </a:r>
            <a:r>
              <a:rPr lang="en-US" altLang="zh-CN" sz="2000" dirty="0">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服务器的</a:t>
            </a:r>
            <a:r>
              <a:rPr lang="en-US" altLang="zh-CN" sz="2000" dirty="0">
                <a:solidFill>
                  <a:srgbClr val="4C6062"/>
                </a:solidFill>
                <a:latin typeface="微软雅黑" panose="020B0503020204020204" pitchFamily="34" charset="-122"/>
                <a:ea typeface="微软雅黑" panose="020B0503020204020204" pitchFamily="34" charset="-122"/>
              </a:rPr>
              <a:t>1011</a:t>
            </a:r>
            <a:r>
              <a:rPr lang="zh-CN" altLang="en-US" sz="2000" dirty="0">
                <a:solidFill>
                  <a:srgbClr val="4C6062"/>
                </a:solidFill>
                <a:latin typeface="微软雅黑" panose="020B0503020204020204" pitchFamily="34" charset="-122"/>
                <a:ea typeface="微软雅黑" panose="020B0503020204020204" pitchFamily="34" charset="-122"/>
              </a:rPr>
              <a:t>端口，请求服务。</a:t>
            </a:r>
            <a:endParaRPr lang="zh-CN" altLang="en-US" sz="2000" dirty="0">
              <a:solidFill>
                <a:srgbClr val="4C6062"/>
              </a:solidFill>
              <a:latin typeface="微软雅黑" panose="020B0503020204020204" pitchFamily="34" charset="-122"/>
              <a:ea typeface="微软雅黑" panose="020B0503020204020204" pitchFamily="34" charset="-122"/>
            </a:endParaRPr>
          </a:p>
          <a:p>
            <a:pPr marL="3429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⑤ </a:t>
            </a:r>
            <a:r>
              <a:rPr lang="en-US" altLang="zh-CN" sz="2000" dirty="0">
                <a:solidFill>
                  <a:srgbClr val="4C6062"/>
                </a:solidFill>
                <a:latin typeface="微软雅黑" panose="020B0503020204020204" pitchFamily="34" charset="-122"/>
                <a:ea typeface="微软雅黑" panose="020B0503020204020204" pitchFamily="34" charset="-122"/>
              </a:rPr>
              <a:t>NFS</a:t>
            </a:r>
            <a:r>
              <a:rPr lang="zh-CN" altLang="en-US" sz="2000" dirty="0">
                <a:solidFill>
                  <a:srgbClr val="4C6062"/>
                </a:solidFill>
                <a:latin typeface="微软雅黑" panose="020B0503020204020204" pitchFamily="34" charset="-122"/>
                <a:ea typeface="微软雅黑" panose="020B0503020204020204" pitchFamily="34" charset="-122"/>
              </a:rPr>
              <a:t>服务经过权限认证，允许客户端访问自己的数据。</a:t>
            </a:r>
            <a:endParaRPr lang="zh-CN" altLang="en-US" sz="2000" dirty="0">
              <a:solidFill>
                <a:srgbClr val="4C6062"/>
              </a:solidFill>
              <a:latin typeface="微软雅黑" panose="020B0503020204020204" pitchFamily="34" charset="-122"/>
              <a:ea typeface="微软雅黑" panose="020B0503020204020204" pitchFamily="34" charset="-122"/>
            </a:endParaRPr>
          </a:p>
          <a:p>
            <a:pPr marL="342900">
              <a:lnSpc>
                <a:spcPct val="150000"/>
              </a:lnSpc>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633075" cy="1123950"/>
            <a:chOff x="1325" y="8641"/>
            <a:chExt cx="16745" cy="1770"/>
          </a:xfrm>
        </p:grpSpPr>
        <p:sp>
          <p:nvSpPr>
            <p:cNvPr id="38" name="矩形 37"/>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p:transition spd="slow">
    <p:push/>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常用">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常用">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8800</Words>
  <Application>WPS 演示</Application>
  <PresentationFormat>自定义</PresentationFormat>
  <Paragraphs>483</Paragraphs>
  <Slides>46</Slides>
  <Notes>0</Notes>
  <HiddenSlides>0</HiddenSlides>
  <MMClips>0</MMClips>
  <ScaleCrop>false</ScaleCrop>
  <HeadingPairs>
    <vt:vector size="8" baseType="variant">
      <vt:variant>
        <vt:lpstr>已用的字体</vt:lpstr>
      </vt:variant>
      <vt:variant>
        <vt:i4>13</vt:i4>
      </vt:variant>
      <vt:variant>
        <vt:lpstr>主题</vt:lpstr>
      </vt:variant>
      <vt:variant>
        <vt:i4>2</vt:i4>
      </vt:variant>
      <vt:variant>
        <vt:lpstr>嵌入 OLE 服务器</vt:lpstr>
      </vt:variant>
      <vt:variant>
        <vt:i4>2</vt:i4>
      </vt:variant>
      <vt:variant>
        <vt:lpstr>幻灯片标题</vt:lpstr>
      </vt:variant>
      <vt:variant>
        <vt:i4>46</vt:i4>
      </vt:variant>
    </vt:vector>
  </HeadingPairs>
  <TitlesOfParts>
    <vt:vector size="63" baseType="lpstr">
      <vt:lpstr>Arial</vt:lpstr>
      <vt:lpstr>宋体</vt:lpstr>
      <vt:lpstr>Wingdings</vt:lpstr>
      <vt:lpstr>微软雅黑</vt:lpstr>
      <vt:lpstr>Arial Unicode MS</vt:lpstr>
      <vt:lpstr>Microsoft YaHei UI</vt:lpstr>
      <vt:lpstr>Times New Roman</vt:lpstr>
      <vt:lpstr>方正书宋简体</vt:lpstr>
      <vt:lpstr>Arial</vt:lpstr>
      <vt:lpstr>仿宋</vt:lpstr>
      <vt:lpstr>Calibri</vt:lpstr>
      <vt:lpstr>Arial Unicode MS</vt:lpstr>
      <vt:lpstr>等线</vt:lpstr>
      <vt:lpstr>Office Theme</vt:lpstr>
      <vt:lpstr>1_Office Theme</vt:lpstr>
      <vt:lpstr>Word.Document.12</vt:lpstr>
      <vt:lpstr>Visio.Drawing.15</vt:lpstr>
      <vt:lpstr>PowerPoint 演示文稿</vt:lpstr>
      <vt:lpstr>PowerPoint 演示文稿</vt:lpstr>
      <vt:lpstr>PowerPoint 演示文稿</vt:lpstr>
      <vt:lpstr>PowerPoint 演示文稿</vt:lpstr>
      <vt:lpstr>PowerPoint 演示文稿</vt:lpstr>
      <vt:lpstr>PowerPoint 演示文稿</vt:lpstr>
      <vt:lpstr>一、项目知识准备</vt:lpstr>
      <vt:lpstr>一、项目知识准备</vt:lpstr>
      <vt:lpstr>一、项目知识准备</vt:lpstr>
      <vt:lpstr>一、项目知识准备</vt:lpstr>
      <vt:lpstr>PowerPoint 演示文稿</vt:lpstr>
      <vt:lpstr>二、项目设计与准备</vt:lpstr>
      <vt:lpstr>PowerPoint 演示文稿</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PowerPoint 演示文稿</vt:lpstr>
      <vt:lpstr>四、项目实录</vt:lpstr>
      <vt:lpstr>四、项目实录</vt:lpstr>
      <vt:lpstr>重要说明</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siri</dc:creator>
  <cp:lastModifiedBy>Administrator</cp:lastModifiedBy>
  <cp:revision>627</cp:revision>
  <dcterms:created xsi:type="dcterms:W3CDTF">2006-08-16T00:00:00Z</dcterms:created>
  <dcterms:modified xsi:type="dcterms:W3CDTF">2026-03-07T02:42:31Z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2052-12.1.0.24657</vt:lpwstr>
  </property>
  <property fmtid="{D5CDD505-2E9C-101B-9397-08002B2CF9AE}" pid="3" name="ICV">
    <vt:lpwstr>131B79A789674EEC8D265363ED8BD393_12</vt:lpwstr>
  </property>
</Properties>
</file>